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4081" r:id="rId2"/>
    <p:sldMasterId id="2147484146" r:id="rId3"/>
  </p:sldMasterIdLst>
  <p:notesMasterIdLst>
    <p:notesMasterId r:id="rId7"/>
  </p:notesMasterIdLst>
  <p:handoutMasterIdLst>
    <p:handoutMasterId r:id="rId8"/>
  </p:handoutMasterIdLst>
  <p:sldIdLst>
    <p:sldId id="481" r:id="rId4"/>
    <p:sldId id="472" r:id="rId5"/>
    <p:sldId id="449" r:id="rId6"/>
  </p:sldIdLst>
  <p:sldSz cx="9906000" cy="6858000" type="A4"/>
  <p:notesSz cx="6807200" cy="9939338"/>
  <p:custDataLst>
    <p:tags r:id="rId9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99FF99"/>
    <a:srgbClr val="FFCCCC"/>
    <a:srgbClr val="9AFA26"/>
    <a:srgbClr val="FF9900"/>
    <a:srgbClr val="00FFFF"/>
    <a:srgbClr val="6600FF"/>
    <a:srgbClr val="FF3399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 autoAdjust="0"/>
    <p:restoredTop sz="94585" autoAdjust="0"/>
  </p:normalViewPr>
  <p:slideViewPr>
    <p:cSldViewPr>
      <p:cViewPr>
        <p:scale>
          <a:sx n="100" d="100"/>
          <a:sy n="100" d="100"/>
        </p:scale>
        <p:origin x="-654" y="4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92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3162" y="612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63197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04" y="-1598"/>
            <a:ext cx="2951980" cy="498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35" tIns="0" rIns="19935" bIns="0" numCol="1" anchor="t" anchorCtr="0" compatLnSpc="1">
            <a:prstTxWarp prst="textNoShape">
              <a:avLst/>
            </a:prstTxWarp>
          </a:bodyPr>
          <a:lstStyle>
            <a:lvl1pPr defTabSz="981215">
              <a:spcBef>
                <a:spcPct val="0"/>
              </a:spcBef>
              <a:buFontTx/>
              <a:buNone/>
              <a:defRPr sz="1100" i="1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-1598"/>
            <a:ext cx="2951979" cy="498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35" tIns="0" rIns="19935" bIns="0" numCol="1" anchor="t" anchorCtr="0" compatLnSpc="1">
            <a:prstTxWarp prst="textNoShape">
              <a:avLst/>
            </a:prstTxWarp>
          </a:bodyPr>
          <a:lstStyle>
            <a:lvl1pPr algn="r" defTabSz="981215">
              <a:spcBef>
                <a:spcPct val="0"/>
              </a:spcBef>
              <a:buFontTx/>
              <a:buNone/>
              <a:defRPr sz="1100" i="1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3900" y="754063"/>
            <a:ext cx="5362575" cy="37131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51" y="4721146"/>
            <a:ext cx="4994299" cy="447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41" tIns="47537" rIns="93541" bIns="475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604" y="9442291"/>
            <a:ext cx="2951980" cy="4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35" tIns="0" rIns="19935" bIns="0" numCol="1" anchor="b" anchorCtr="0" compatLnSpc="1">
            <a:prstTxWarp prst="textNoShape">
              <a:avLst/>
            </a:prstTxWarp>
          </a:bodyPr>
          <a:lstStyle>
            <a:lvl1pPr defTabSz="981215">
              <a:spcBef>
                <a:spcPct val="0"/>
              </a:spcBef>
              <a:buFontTx/>
              <a:buNone/>
              <a:defRPr sz="1100" i="1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2291"/>
            <a:ext cx="2951979" cy="4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35" tIns="0" rIns="19935" bIns="0" numCol="1" anchor="b" anchorCtr="0" compatLnSpc="1">
            <a:prstTxWarp prst="textNoShape">
              <a:avLst/>
            </a:prstTxWarp>
          </a:bodyPr>
          <a:lstStyle>
            <a:lvl1pPr algn="r" defTabSz="981215">
              <a:defRPr sz="1100" i="1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D75DFF89-554B-4731-95D0-44B6D8E6533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656417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16000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1pPr>
    <a:lvl2pPr marL="482600" algn="l" defTabSz="1016000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2pPr>
    <a:lvl3pPr marL="963613" algn="l" defTabSz="1016000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3pPr>
    <a:lvl4pPr marL="1446213" algn="l" defTabSz="1016000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4pPr>
    <a:lvl5pPr marL="1928813" algn="l" defTabSz="1016000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420336" y="4721146"/>
            <a:ext cx="6001823" cy="4471823"/>
          </a:xfrm>
        </p:spPr>
        <p:txBody>
          <a:bodyPr>
            <a:normAutofit/>
          </a:bodyPr>
          <a:lstStyle/>
          <a:p>
            <a:pPr>
              <a:defRPr/>
            </a:pPr>
            <a:endParaRPr lang="en-US" altLang="ja-JP" dirty="0" smtClean="0">
              <a:latin typeface="+mn-ea"/>
              <a:ea typeface="+mn-ea"/>
              <a:cs typeface="+mn-cs"/>
            </a:endParaRPr>
          </a:p>
        </p:txBody>
      </p:sp>
      <p:sp>
        <p:nvSpPr>
          <p:cNvPr id="2253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9116" indent="-288122"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52487" indent="-230497"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13482" indent="-230497"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74476" indent="-230497"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35471" indent="-230497" defTabSz="981215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96466" indent="-230497" defTabSz="981215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57461" indent="-230497" defTabSz="981215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918455" indent="-230497" defTabSz="981215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B33A0414-3839-45EA-8CEB-0E5E75C06F7E}" type="slidenum">
              <a:rPr lang="en-US" altLang="ja-JP" sz="1100">
                <a:latin typeface="Times New Roman" pitchFamily="18" charset="0"/>
              </a:rPr>
              <a:pPr eaLnBrk="1" hangingPunct="1"/>
              <a:t>1</a:t>
            </a:fld>
            <a:endParaRPr lang="en-US" altLang="ja-JP" sz="11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420336" y="4721146"/>
            <a:ext cx="6001823" cy="4471823"/>
          </a:xfrm>
        </p:spPr>
        <p:txBody>
          <a:bodyPr>
            <a:normAutofit/>
          </a:bodyPr>
          <a:lstStyle/>
          <a:p>
            <a:pPr>
              <a:defRPr/>
            </a:pPr>
            <a:endParaRPr lang="en-US" altLang="ja-JP" dirty="0" smtClean="0">
              <a:latin typeface="+mn-ea"/>
              <a:ea typeface="+mn-ea"/>
              <a:cs typeface="+mn-cs"/>
            </a:endParaRPr>
          </a:p>
        </p:txBody>
      </p:sp>
      <p:sp>
        <p:nvSpPr>
          <p:cNvPr id="2355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9116" indent="-288122"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52487" indent="-230497"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13482" indent="-230497"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74476" indent="-230497"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35471" indent="-230497" defTabSz="981215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96466" indent="-230497" defTabSz="981215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57461" indent="-230497" defTabSz="981215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918455" indent="-230497" defTabSz="981215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83C1F521-E224-4C54-9164-5945A2D28EBC}" type="slidenum">
              <a:rPr lang="en-US" altLang="ja-JP" sz="1100">
                <a:latin typeface="Times New Roman" pitchFamily="18" charset="0"/>
              </a:rPr>
              <a:pPr eaLnBrk="1" hangingPunct="1"/>
              <a:t>2</a:t>
            </a:fld>
            <a:endParaRPr lang="en-US" altLang="ja-JP" sz="11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420336" y="4721146"/>
            <a:ext cx="6001823" cy="4471823"/>
          </a:xfrm>
        </p:spPr>
        <p:txBody>
          <a:bodyPr>
            <a:normAutofit/>
          </a:bodyPr>
          <a:lstStyle/>
          <a:p>
            <a:pPr>
              <a:defRPr/>
            </a:pPr>
            <a:endParaRPr lang="en-US" altLang="ja-JP" dirty="0" smtClean="0">
              <a:latin typeface="+mn-ea"/>
              <a:ea typeface="+mn-ea"/>
              <a:cs typeface="+mn-cs"/>
            </a:endParaRPr>
          </a:p>
        </p:txBody>
      </p:sp>
      <p:sp>
        <p:nvSpPr>
          <p:cNvPr id="2560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9116" indent="-288122"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52487" indent="-230497"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13482" indent="-230497"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74476" indent="-230497" defTabSz="981215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35471" indent="-230497" defTabSz="981215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96466" indent="-230497" defTabSz="981215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57461" indent="-230497" defTabSz="981215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918455" indent="-230497" defTabSz="981215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805A0507-B9E9-4CE5-BC18-5FB278C7A1C5}" type="slidenum">
              <a:rPr lang="en-US" altLang="ja-JP" sz="1100">
                <a:latin typeface="Times New Roman" pitchFamily="18" charset="0"/>
              </a:rPr>
              <a:pPr eaLnBrk="1" hangingPunct="1"/>
              <a:t>3</a:t>
            </a:fld>
            <a:endParaRPr lang="en-US" altLang="ja-JP" sz="11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93" descr="douzo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554413"/>
            <a:ext cx="4267200" cy="330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85"/>
          <p:cNvSpPr>
            <a:spLocks noChangeAspect="1" noChangeArrowheads="1"/>
          </p:cNvSpPr>
          <p:nvPr userDrawn="1"/>
        </p:nvSpPr>
        <p:spPr bwMode="auto">
          <a:xfrm>
            <a:off x="0" y="993775"/>
            <a:ext cx="9921875" cy="635000"/>
          </a:xfrm>
          <a:prstGeom prst="rect">
            <a:avLst/>
          </a:prstGeom>
          <a:solidFill>
            <a:srgbClr val="80030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ja-JP" altLang="en-US">
              <a:ea typeface="ＭＳ Ｐゴシック" charset="-128"/>
            </a:endParaRPr>
          </a:p>
        </p:txBody>
      </p:sp>
      <p:grpSp>
        <p:nvGrpSpPr>
          <p:cNvPr id="6" name="Group 986"/>
          <p:cNvGrpSpPr>
            <a:grpSpLocks noChangeAspect="1"/>
          </p:cNvGrpSpPr>
          <p:nvPr userDrawn="1"/>
        </p:nvGrpSpPr>
        <p:grpSpPr bwMode="auto">
          <a:xfrm>
            <a:off x="463550" y="260350"/>
            <a:ext cx="4849813" cy="965200"/>
            <a:chOff x="-4106" y="-919"/>
            <a:chExt cx="24404" cy="4854"/>
          </a:xfrm>
        </p:grpSpPr>
        <p:grpSp>
          <p:nvGrpSpPr>
            <p:cNvPr id="7" name="Group 987"/>
            <p:cNvGrpSpPr>
              <a:grpSpLocks noChangeAspect="1"/>
            </p:cNvGrpSpPr>
            <p:nvPr/>
          </p:nvGrpSpPr>
          <p:grpSpPr bwMode="auto">
            <a:xfrm>
              <a:off x="1391" y="604"/>
              <a:ext cx="18905" cy="1458"/>
              <a:chOff x="8502" y="3566"/>
              <a:chExt cx="15289" cy="1179"/>
            </a:xfrm>
          </p:grpSpPr>
          <p:pic>
            <p:nvPicPr>
              <p:cNvPr id="11" name="Picture 988" descr="waseda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02" y="3566"/>
                <a:ext cx="6444" cy="1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989" descr="university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45" y="3575"/>
                <a:ext cx="8346" cy="1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8" name="AutoShape 990"/>
            <p:cNvSpPr>
              <a:spLocks noChangeAspect="1" noChangeArrowheads="1"/>
            </p:cNvSpPr>
            <p:nvPr/>
          </p:nvSpPr>
          <p:spPr bwMode="auto">
            <a:xfrm flipV="1">
              <a:off x="-2972" y="2737"/>
              <a:ext cx="2357" cy="119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" name="AutoShape 991"/>
            <p:cNvSpPr>
              <a:spLocks noChangeAspect="1" noChangeArrowheads="1"/>
            </p:cNvSpPr>
            <p:nvPr/>
          </p:nvSpPr>
          <p:spPr bwMode="auto">
            <a:xfrm>
              <a:off x="-4106" y="-919"/>
              <a:ext cx="4609" cy="4607"/>
            </a:xfrm>
            <a:prstGeom prst="diamond">
              <a:avLst/>
            </a:prstGeom>
            <a:solidFill>
              <a:srgbClr val="800307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pic>
          <p:nvPicPr>
            <p:cNvPr id="10" name="Picture 992" descr="waseda_logo_wo_Uname_B&amp;W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62" y="1051"/>
              <a:ext cx="2831" cy="2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315" name="Rectangle 91"/>
          <p:cNvSpPr>
            <a:spLocks noGrp="1" noChangeArrowheads="1"/>
          </p:cNvSpPr>
          <p:nvPr>
            <p:ph type="ctrTitle"/>
          </p:nvPr>
        </p:nvSpPr>
        <p:spPr>
          <a:xfrm>
            <a:off x="2432050" y="1828800"/>
            <a:ext cx="7061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2316" name="Rectangle 92"/>
          <p:cNvSpPr>
            <a:spLocks noGrp="1" noChangeArrowheads="1"/>
          </p:cNvSpPr>
          <p:nvPr>
            <p:ph type="subTitle" idx="1"/>
          </p:nvPr>
        </p:nvSpPr>
        <p:spPr>
          <a:xfrm>
            <a:off x="2432050" y="4572000"/>
            <a:ext cx="7061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3" name="Rectangle 93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" name="Rectangle 94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" name="Rectangle 9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DAE98BFD-C0A4-474B-AD36-992279D0089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36516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86617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38965" y="930279"/>
            <a:ext cx="2224087" cy="53324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66702" y="930279"/>
            <a:ext cx="6519863" cy="53324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2513870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266702" y="930279"/>
            <a:ext cx="8896350" cy="533241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1177155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93" descr="douzo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554413"/>
            <a:ext cx="4267200" cy="330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85"/>
          <p:cNvSpPr>
            <a:spLocks noChangeAspect="1" noChangeArrowheads="1"/>
          </p:cNvSpPr>
          <p:nvPr userDrawn="1"/>
        </p:nvSpPr>
        <p:spPr bwMode="auto">
          <a:xfrm>
            <a:off x="0" y="993775"/>
            <a:ext cx="9921875" cy="635000"/>
          </a:xfrm>
          <a:prstGeom prst="rect">
            <a:avLst/>
          </a:prstGeom>
          <a:solidFill>
            <a:srgbClr val="80030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ja-JP" altLang="en-US">
              <a:ea typeface="ＭＳ Ｐゴシック" charset="-128"/>
            </a:endParaRPr>
          </a:p>
        </p:txBody>
      </p:sp>
      <p:grpSp>
        <p:nvGrpSpPr>
          <p:cNvPr id="6" name="Group 986"/>
          <p:cNvGrpSpPr>
            <a:grpSpLocks noChangeAspect="1"/>
          </p:cNvGrpSpPr>
          <p:nvPr userDrawn="1"/>
        </p:nvGrpSpPr>
        <p:grpSpPr bwMode="auto">
          <a:xfrm>
            <a:off x="463550" y="260350"/>
            <a:ext cx="4849813" cy="965200"/>
            <a:chOff x="-4106" y="-919"/>
            <a:chExt cx="24404" cy="4854"/>
          </a:xfrm>
        </p:grpSpPr>
        <p:grpSp>
          <p:nvGrpSpPr>
            <p:cNvPr id="7" name="Group 987"/>
            <p:cNvGrpSpPr>
              <a:grpSpLocks noChangeAspect="1"/>
            </p:cNvGrpSpPr>
            <p:nvPr/>
          </p:nvGrpSpPr>
          <p:grpSpPr bwMode="auto">
            <a:xfrm>
              <a:off x="1391" y="604"/>
              <a:ext cx="18905" cy="1458"/>
              <a:chOff x="8502" y="3566"/>
              <a:chExt cx="15289" cy="1179"/>
            </a:xfrm>
          </p:grpSpPr>
          <p:pic>
            <p:nvPicPr>
              <p:cNvPr id="11" name="Picture 988" descr="waseda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02" y="3566"/>
                <a:ext cx="6444" cy="1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989" descr="university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45" y="3575"/>
                <a:ext cx="8346" cy="1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8" name="AutoShape 990"/>
            <p:cNvSpPr>
              <a:spLocks noChangeAspect="1" noChangeArrowheads="1"/>
            </p:cNvSpPr>
            <p:nvPr/>
          </p:nvSpPr>
          <p:spPr bwMode="auto">
            <a:xfrm flipV="1">
              <a:off x="-2972" y="2737"/>
              <a:ext cx="2357" cy="119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" name="AutoShape 991"/>
            <p:cNvSpPr>
              <a:spLocks noChangeAspect="1" noChangeArrowheads="1"/>
            </p:cNvSpPr>
            <p:nvPr/>
          </p:nvSpPr>
          <p:spPr bwMode="auto">
            <a:xfrm>
              <a:off x="-4106" y="-919"/>
              <a:ext cx="4609" cy="4607"/>
            </a:xfrm>
            <a:prstGeom prst="diamond">
              <a:avLst/>
            </a:prstGeom>
            <a:solidFill>
              <a:srgbClr val="800307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pic>
          <p:nvPicPr>
            <p:cNvPr id="10" name="Picture 992" descr="waseda_logo_wo_Uname_B&amp;W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62" y="1051"/>
              <a:ext cx="2831" cy="2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315" name="Rectangle 91"/>
          <p:cNvSpPr>
            <a:spLocks noGrp="1" noChangeArrowheads="1"/>
          </p:cNvSpPr>
          <p:nvPr>
            <p:ph type="ctrTitle"/>
          </p:nvPr>
        </p:nvSpPr>
        <p:spPr>
          <a:xfrm>
            <a:off x="2432050" y="1828800"/>
            <a:ext cx="7061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2316" name="Rectangle 92"/>
          <p:cNvSpPr>
            <a:spLocks noGrp="1" noChangeArrowheads="1"/>
          </p:cNvSpPr>
          <p:nvPr>
            <p:ph type="subTitle" idx="1"/>
          </p:nvPr>
        </p:nvSpPr>
        <p:spPr>
          <a:xfrm>
            <a:off x="2432050" y="4572000"/>
            <a:ext cx="7061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3" name="Rectangle 93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" name="Rectangle 94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" name="Rectangle 9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314DBA04-44E1-405C-A53E-4E6FC384090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618611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IE\Desktop\MAGII\PPTテーマ\PPTæ–°ãƒ†ãƒ¼ãƒž_ãƒ˜ãƒƒãƒ€ãƒ¼ã ®ã ¿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3188"/>
            <a:ext cx="9906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2919627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2814960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1" y="2147888"/>
            <a:ext cx="41338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2147888"/>
            <a:ext cx="41338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1359454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281242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3375005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366593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21818493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42231957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3602011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2492410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38965" y="930279"/>
            <a:ext cx="2224087" cy="53324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66702" y="930279"/>
            <a:ext cx="6519863" cy="53324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309798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266702" y="930279"/>
            <a:ext cx="8896350" cy="533241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10559546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93" descr="douzo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554413"/>
            <a:ext cx="4267200" cy="330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85"/>
          <p:cNvSpPr>
            <a:spLocks noChangeAspect="1" noChangeArrowheads="1"/>
          </p:cNvSpPr>
          <p:nvPr userDrawn="1"/>
        </p:nvSpPr>
        <p:spPr bwMode="auto">
          <a:xfrm>
            <a:off x="0" y="993775"/>
            <a:ext cx="9921875" cy="635000"/>
          </a:xfrm>
          <a:prstGeom prst="rect">
            <a:avLst/>
          </a:prstGeom>
          <a:solidFill>
            <a:srgbClr val="80030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ja-JP" altLang="en-US">
              <a:ea typeface="ＭＳ Ｐゴシック" charset="-128"/>
            </a:endParaRPr>
          </a:p>
        </p:txBody>
      </p:sp>
      <p:grpSp>
        <p:nvGrpSpPr>
          <p:cNvPr id="6" name="Group 986"/>
          <p:cNvGrpSpPr>
            <a:grpSpLocks noChangeAspect="1"/>
          </p:cNvGrpSpPr>
          <p:nvPr userDrawn="1"/>
        </p:nvGrpSpPr>
        <p:grpSpPr bwMode="auto">
          <a:xfrm>
            <a:off x="463550" y="260350"/>
            <a:ext cx="4849813" cy="965200"/>
            <a:chOff x="-4106" y="-919"/>
            <a:chExt cx="24404" cy="4854"/>
          </a:xfrm>
        </p:grpSpPr>
        <p:grpSp>
          <p:nvGrpSpPr>
            <p:cNvPr id="7" name="Group 987"/>
            <p:cNvGrpSpPr>
              <a:grpSpLocks noChangeAspect="1"/>
            </p:cNvGrpSpPr>
            <p:nvPr/>
          </p:nvGrpSpPr>
          <p:grpSpPr bwMode="auto">
            <a:xfrm>
              <a:off x="1391" y="604"/>
              <a:ext cx="18905" cy="1458"/>
              <a:chOff x="8502" y="3566"/>
              <a:chExt cx="15289" cy="1179"/>
            </a:xfrm>
          </p:grpSpPr>
          <p:pic>
            <p:nvPicPr>
              <p:cNvPr id="11" name="Picture 988" descr="waseda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02" y="3566"/>
                <a:ext cx="6444" cy="1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989" descr="university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45" y="3575"/>
                <a:ext cx="8346" cy="1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8" name="AutoShape 990"/>
            <p:cNvSpPr>
              <a:spLocks noChangeAspect="1" noChangeArrowheads="1"/>
            </p:cNvSpPr>
            <p:nvPr/>
          </p:nvSpPr>
          <p:spPr bwMode="auto">
            <a:xfrm flipV="1">
              <a:off x="-2972" y="2737"/>
              <a:ext cx="2357" cy="119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" name="AutoShape 991"/>
            <p:cNvSpPr>
              <a:spLocks noChangeAspect="1" noChangeArrowheads="1"/>
            </p:cNvSpPr>
            <p:nvPr/>
          </p:nvSpPr>
          <p:spPr bwMode="auto">
            <a:xfrm>
              <a:off x="-4106" y="-919"/>
              <a:ext cx="4609" cy="4607"/>
            </a:xfrm>
            <a:prstGeom prst="diamond">
              <a:avLst/>
            </a:prstGeom>
            <a:solidFill>
              <a:srgbClr val="800307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pic>
          <p:nvPicPr>
            <p:cNvPr id="10" name="Picture 992" descr="waseda_logo_wo_Uname_B&amp;W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62" y="1051"/>
              <a:ext cx="2831" cy="2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315" name="Rectangle 91"/>
          <p:cNvSpPr>
            <a:spLocks noGrp="1" noChangeArrowheads="1"/>
          </p:cNvSpPr>
          <p:nvPr>
            <p:ph type="ctrTitle"/>
          </p:nvPr>
        </p:nvSpPr>
        <p:spPr>
          <a:xfrm>
            <a:off x="2432050" y="1828800"/>
            <a:ext cx="7061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2316" name="Rectangle 92"/>
          <p:cNvSpPr>
            <a:spLocks noGrp="1" noChangeArrowheads="1"/>
          </p:cNvSpPr>
          <p:nvPr>
            <p:ph type="subTitle" idx="1"/>
          </p:nvPr>
        </p:nvSpPr>
        <p:spPr>
          <a:xfrm>
            <a:off x="2432050" y="4572000"/>
            <a:ext cx="7061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3" name="Rectangle 93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" name="Rectangle 94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" name="Rectangle 9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2F9A22C3-B5EA-4DD0-AC14-6DE60B18BD8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198087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29978518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24682884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1" y="2147888"/>
            <a:ext cx="41338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2147888"/>
            <a:ext cx="41338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11421819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41987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34145861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32974483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33205442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29202501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41449053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14430728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38965" y="930279"/>
            <a:ext cx="2224087" cy="53324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66702" y="930279"/>
            <a:ext cx="6519863" cy="53324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19630035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266702" y="930279"/>
            <a:ext cx="8896350" cy="533241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336191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1" y="2147888"/>
            <a:ext cx="41338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2147888"/>
            <a:ext cx="41338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339082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374463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313496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5699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50977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90336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5" descr="大隈講堂透かし２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53013" y="2252663"/>
            <a:ext cx="48529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kumimoji="0"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kumimoji="0"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kumimoji="0"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2" name="Rectangle 154"/>
          <p:cNvSpPr>
            <a:spLocks noChangeArrowheads="1"/>
          </p:cNvSpPr>
          <p:nvPr userDrawn="1"/>
        </p:nvSpPr>
        <p:spPr bwMode="auto">
          <a:xfrm>
            <a:off x="9382125" y="6483350"/>
            <a:ext cx="688975" cy="338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fld id="{C19658D7-9BB9-42C6-8DAA-6FBECC8B7953}" type="slidenum">
              <a:rPr kumimoji="0" lang="en-US" altLang="ja-JP" sz="1600" b="1">
                <a:ea typeface="ＭＳ Ｐゴシック" charset="-128"/>
              </a:rPr>
              <a:pPr>
                <a:defRPr/>
              </a:pPr>
              <a:t>&lt;#&gt;</a:t>
            </a:fld>
            <a:endParaRPr kumimoji="0" lang="en-US" altLang="ja-JP" sz="1600" b="1">
              <a:ea typeface="ＭＳ Ｐゴシック" charset="-128"/>
            </a:endParaRPr>
          </a:p>
        </p:txBody>
      </p:sp>
      <p:sp>
        <p:nvSpPr>
          <p:cNvPr id="1033" name="Rectangle 179"/>
          <p:cNvSpPr>
            <a:spLocks noChangeAspect="1" noChangeArrowheads="1"/>
          </p:cNvSpPr>
          <p:nvPr userDrawn="1"/>
        </p:nvSpPr>
        <p:spPr bwMode="auto">
          <a:xfrm>
            <a:off x="0" y="993775"/>
            <a:ext cx="9921875" cy="635000"/>
          </a:xfrm>
          <a:prstGeom prst="rect">
            <a:avLst/>
          </a:prstGeom>
          <a:solidFill>
            <a:srgbClr val="80030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ja-JP" altLang="en-US">
              <a:ea typeface="ＭＳ Ｐゴシック" charset="-128"/>
            </a:endParaRPr>
          </a:p>
        </p:txBody>
      </p:sp>
      <p:grpSp>
        <p:nvGrpSpPr>
          <p:cNvPr id="1034" name="Group 180"/>
          <p:cNvGrpSpPr>
            <a:grpSpLocks noChangeAspect="1"/>
          </p:cNvGrpSpPr>
          <p:nvPr userDrawn="1"/>
        </p:nvGrpSpPr>
        <p:grpSpPr bwMode="auto">
          <a:xfrm>
            <a:off x="463550" y="260350"/>
            <a:ext cx="4849813" cy="965200"/>
            <a:chOff x="-4106" y="-919"/>
            <a:chExt cx="24404" cy="4854"/>
          </a:xfrm>
        </p:grpSpPr>
        <p:grpSp>
          <p:nvGrpSpPr>
            <p:cNvPr id="1035" name="Group 181"/>
            <p:cNvGrpSpPr>
              <a:grpSpLocks noChangeAspect="1"/>
            </p:cNvGrpSpPr>
            <p:nvPr/>
          </p:nvGrpSpPr>
          <p:grpSpPr bwMode="auto">
            <a:xfrm>
              <a:off x="1392" y="604"/>
              <a:ext cx="18906" cy="1458"/>
              <a:chOff x="8502" y="3566"/>
              <a:chExt cx="15289" cy="1179"/>
            </a:xfrm>
          </p:grpSpPr>
          <p:pic>
            <p:nvPicPr>
              <p:cNvPr id="1039" name="Picture 182" descr="waseda3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02" y="3566"/>
                <a:ext cx="6444" cy="1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0" name="Picture 183" descr="university3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45" y="3575"/>
                <a:ext cx="8346" cy="1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36" name="AutoShape 184"/>
            <p:cNvSpPr>
              <a:spLocks noChangeAspect="1" noChangeArrowheads="1"/>
            </p:cNvSpPr>
            <p:nvPr/>
          </p:nvSpPr>
          <p:spPr bwMode="auto">
            <a:xfrm flipV="1">
              <a:off x="-2972" y="2737"/>
              <a:ext cx="2357" cy="119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7" name="AutoShape 185"/>
            <p:cNvSpPr>
              <a:spLocks noChangeAspect="1" noChangeArrowheads="1"/>
            </p:cNvSpPr>
            <p:nvPr/>
          </p:nvSpPr>
          <p:spPr bwMode="auto">
            <a:xfrm>
              <a:off x="-4106" y="-919"/>
              <a:ext cx="4609" cy="4607"/>
            </a:xfrm>
            <a:prstGeom prst="diamond">
              <a:avLst/>
            </a:prstGeom>
            <a:solidFill>
              <a:srgbClr val="800307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pic>
          <p:nvPicPr>
            <p:cNvPr id="1038" name="Picture 186" descr="waseda_logo_wo_Uname_B&amp;W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62" y="1051"/>
              <a:ext cx="2831" cy="2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43" r:id="rId2"/>
    <p:sldLayoutId id="2147484244" r:id="rId3"/>
    <p:sldLayoutId id="2147484245" r:id="rId4"/>
    <p:sldLayoutId id="2147484246" r:id="rId5"/>
    <p:sldLayoutId id="2147484247" r:id="rId6"/>
    <p:sldLayoutId id="2147484248" r:id="rId7"/>
    <p:sldLayoutId id="2147484249" r:id="rId8"/>
    <p:sldLayoutId id="2147484250" r:id="rId9"/>
    <p:sldLayoutId id="2147484251" r:id="rId10"/>
    <p:sldLayoutId id="2147484252" r:id="rId11"/>
    <p:sldLayoutId id="214748425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9"/>
        </a:buBlip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75" descr="大隈講堂透かし２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53013" y="2252663"/>
            <a:ext cx="48529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kumimoji="0"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kumimoji="0"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kumimoji="0"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056" name="Rectangle 154"/>
          <p:cNvSpPr>
            <a:spLocks noChangeArrowheads="1"/>
          </p:cNvSpPr>
          <p:nvPr userDrawn="1"/>
        </p:nvSpPr>
        <p:spPr bwMode="auto">
          <a:xfrm>
            <a:off x="9382125" y="6483350"/>
            <a:ext cx="688975" cy="338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fld id="{8987A8F1-FA47-4DB3-A404-9914FE4E9633}" type="slidenum">
              <a:rPr kumimoji="0" lang="en-US" altLang="ja-JP" sz="1600" b="1">
                <a:ea typeface="ＭＳ Ｐゴシック" charset="-128"/>
              </a:rPr>
              <a:pPr>
                <a:defRPr/>
              </a:pPr>
              <a:t>&lt;#&gt;</a:t>
            </a:fld>
            <a:endParaRPr kumimoji="0" lang="en-US" altLang="ja-JP" sz="1600" b="1">
              <a:ea typeface="ＭＳ Ｐゴシック" charset="-128"/>
            </a:endParaRPr>
          </a:p>
        </p:txBody>
      </p:sp>
      <p:pic>
        <p:nvPicPr>
          <p:cNvPr id="2057" name="Picture 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4300"/>
            <a:ext cx="9906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6" r:id="rId1"/>
    <p:sldLayoutId id="2147484277" r:id="rId2"/>
    <p:sldLayoutId id="2147484254" r:id="rId3"/>
    <p:sldLayoutId id="2147484255" r:id="rId4"/>
    <p:sldLayoutId id="2147484256" r:id="rId5"/>
    <p:sldLayoutId id="2147484257" r:id="rId6"/>
    <p:sldLayoutId id="2147484258" r:id="rId7"/>
    <p:sldLayoutId id="2147484259" r:id="rId8"/>
    <p:sldLayoutId id="2147484260" r:id="rId9"/>
    <p:sldLayoutId id="2147484261" r:id="rId10"/>
    <p:sldLayoutId id="2147484262" r:id="rId11"/>
    <p:sldLayoutId id="214748426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75" descr="大隈講堂透かし２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53013" y="2252663"/>
            <a:ext cx="48529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kumimoji="0"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kumimoji="0"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kumimoji="0"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080" name="Rectangle 154"/>
          <p:cNvSpPr>
            <a:spLocks noChangeArrowheads="1"/>
          </p:cNvSpPr>
          <p:nvPr userDrawn="1"/>
        </p:nvSpPr>
        <p:spPr bwMode="auto">
          <a:xfrm>
            <a:off x="9382125" y="6483350"/>
            <a:ext cx="688975" cy="338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fld id="{0B5E619A-17D9-400E-8AC4-45D30F56EFB6}" type="slidenum">
              <a:rPr kumimoji="0" lang="en-US" altLang="ja-JP" sz="1600" b="1">
                <a:ea typeface="ＭＳ Ｐゴシック" charset="-128"/>
              </a:rPr>
              <a:pPr>
                <a:defRPr/>
              </a:pPr>
              <a:t>&lt;#&gt;</a:t>
            </a:fld>
            <a:endParaRPr kumimoji="0" lang="en-US" altLang="ja-JP" sz="1600" b="1">
              <a:ea typeface="ＭＳ Ｐゴシック" charset="-128"/>
            </a:endParaRPr>
          </a:p>
        </p:txBody>
      </p:sp>
      <p:pic>
        <p:nvPicPr>
          <p:cNvPr id="3081" name="Picture 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4300"/>
            <a:ext cx="9906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8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69" r:id="rId7"/>
    <p:sldLayoutId id="2147484270" r:id="rId8"/>
    <p:sldLayoutId id="2147484271" r:id="rId9"/>
    <p:sldLayoutId id="2147484272" r:id="rId10"/>
    <p:sldLayoutId id="2147484273" r:id="rId11"/>
    <p:sldLayoutId id="214748427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図 36" descr="550px-Association_of_Southeast_Asian_Nations_(orthographic_projection)_svg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1200" y="5084763"/>
            <a:ext cx="8636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図 34" descr="e0171614_20511434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2413" y="5229225"/>
            <a:ext cx="11557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四角形吹き出し 64"/>
          <p:cNvSpPr/>
          <p:nvPr/>
        </p:nvSpPr>
        <p:spPr bwMode="auto">
          <a:xfrm>
            <a:off x="5817096" y="980728"/>
            <a:ext cx="3888432" cy="4608512"/>
          </a:xfrm>
          <a:prstGeom prst="wedgeRectCallout">
            <a:avLst>
              <a:gd name="adj1" fmla="val -57508"/>
              <a:gd name="adj2" fmla="val -36426"/>
            </a:avLst>
          </a:prstGeom>
          <a:solidFill>
            <a:schemeClr val="accent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altLang="ja-JP" sz="1050" dirty="0"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◆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Specialized Courses</a:t>
            </a: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（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18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- 24  credits in total )                      </a:t>
            </a:r>
            <a:r>
              <a:rPr lang="en-US" altLang="ja-JP" sz="1200" dirty="0" smtClean="0">
                <a:latin typeface="+mj-ea"/>
                <a:ea typeface="+mj-ea"/>
              </a:rPr>
              <a:t>Sociolinguistics, Language Policy, Geopolitics,   International Relations, History,</a:t>
            </a:r>
            <a:r>
              <a:rPr lang="en-US" altLang="ja-JP" sz="1200" dirty="0">
                <a:latin typeface="+mj-ea"/>
                <a:ea typeface="+mj-ea"/>
              </a:rPr>
              <a:t> </a:t>
            </a:r>
            <a:r>
              <a:rPr lang="en-US" altLang="ja-JP" sz="1200" dirty="0" smtClean="0">
                <a:latin typeface="+mj-ea"/>
                <a:ea typeface="+mj-ea"/>
              </a:rPr>
              <a:t>Security Theory, Anthropology, Folklore, Civilization, Urban Studies, Cultural Studies, Comparative Religions, Environment Studies, International Business, Economics</a:t>
            </a:r>
            <a:endParaRPr lang="en-US" altLang="ja-JP" sz="1200" dirty="0"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endParaRPr lang="en-US" altLang="ja-JP" sz="800" dirty="0"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◆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Language Courses (6 </a:t>
            </a:r>
            <a:r>
              <a:rPr lang="en-US" altLang="ja-JP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- </a:t>
            </a:r>
            <a:r>
              <a:rPr lang="en-US" altLang="ja-JP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12 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credits in total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）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ja-JP" sz="1200" b="1" dirty="0">
                <a:latin typeface="+mj-ea"/>
                <a:ea typeface="+mj-ea"/>
              </a:rPr>
              <a:t> </a:t>
            </a:r>
            <a:r>
              <a:rPr lang="en-US" altLang="ja-JP" sz="1200" dirty="0" smtClean="0">
                <a:latin typeface="+mj-ea"/>
                <a:ea typeface="+mj-ea"/>
              </a:rPr>
              <a:t>Japanese, Filipino, Indonesian, Malaysia, Thai</a:t>
            </a:r>
          </a:p>
          <a:p>
            <a:pPr>
              <a:spcBef>
                <a:spcPct val="20000"/>
              </a:spcBef>
              <a:defRPr/>
            </a:pPr>
            <a:endParaRPr lang="en-US" altLang="ja-JP" sz="800" dirty="0"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◆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Joint Seminars</a:t>
            </a: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（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2 credits) *only 1 semester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ja-JP" sz="1200" b="1" dirty="0" smtClean="0">
                <a:latin typeface="+mj-ea"/>
                <a:ea typeface="+mj-ea"/>
              </a:rPr>
              <a:t>Team-Taught Seminars on </a:t>
            </a:r>
            <a:r>
              <a:rPr lang="en-US" altLang="ja-JP" sz="1200" dirty="0" err="1" smtClean="0">
                <a:latin typeface="+mj-ea"/>
                <a:ea typeface="+mj-ea"/>
              </a:rPr>
              <a:t>Plurilingualism</a:t>
            </a:r>
            <a:r>
              <a:rPr lang="en-US" altLang="ja-JP" sz="1200" dirty="0" smtClean="0">
                <a:latin typeface="+mj-ea"/>
                <a:ea typeface="+mj-ea"/>
              </a:rPr>
              <a:t>,  </a:t>
            </a:r>
            <a:r>
              <a:rPr lang="en-US" altLang="ja-JP" sz="1200" dirty="0" err="1" smtClean="0">
                <a:latin typeface="+mj-ea"/>
                <a:ea typeface="+mj-ea"/>
              </a:rPr>
              <a:t>Pluriculturalism</a:t>
            </a:r>
            <a:r>
              <a:rPr lang="en-US" altLang="ja-JP" sz="1200" dirty="0" smtClean="0">
                <a:latin typeface="+mj-ea"/>
                <a:ea typeface="+mj-ea"/>
              </a:rPr>
              <a:t>, International Business, and Economics</a:t>
            </a:r>
          </a:p>
          <a:p>
            <a:pPr>
              <a:spcBef>
                <a:spcPct val="20000"/>
              </a:spcBef>
              <a:defRPr/>
            </a:pPr>
            <a:endParaRPr lang="en-US" altLang="ja-JP" sz="800" dirty="0" smtClean="0"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◆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Extracurricular Program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sz="1200" b="1" dirty="0">
                <a:latin typeface="+mj-ea"/>
                <a:ea typeface="+mj-ea"/>
              </a:rPr>
              <a:t> </a:t>
            </a:r>
            <a:r>
              <a:rPr lang="en-US" altLang="ja-JP" sz="1200" b="1" dirty="0" smtClean="0">
                <a:latin typeface="+mj-ea"/>
                <a:ea typeface="+mj-ea"/>
              </a:rPr>
              <a:t>Tandem Program</a:t>
            </a:r>
            <a:r>
              <a:rPr lang="ja-JP" altLang="en-US" sz="1200" dirty="0" smtClean="0">
                <a:latin typeface="+mj-ea"/>
                <a:ea typeface="+mj-ea"/>
              </a:rPr>
              <a:t>（</a:t>
            </a:r>
            <a:r>
              <a:rPr lang="en-US" altLang="ja-JP" sz="1200" dirty="0">
                <a:latin typeface="+mj-ea"/>
                <a:ea typeface="+mj-ea"/>
              </a:rPr>
              <a:t>s</a:t>
            </a:r>
            <a:r>
              <a:rPr lang="en-US" altLang="ja-JP" sz="1200" dirty="0" smtClean="0">
                <a:latin typeface="+mj-ea"/>
                <a:ea typeface="+mj-ea"/>
              </a:rPr>
              <a:t>tudents from </a:t>
            </a:r>
            <a:r>
              <a:rPr lang="en-US" altLang="ja-JP" sz="1200" dirty="0">
                <a:latin typeface="+mj-ea"/>
                <a:ea typeface="+mj-ea"/>
              </a:rPr>
              <a:t>p</a:t>
            </a:r>
            <a:r>
              <a:rPr lang="en-US" altLang="ja-JP" sz="1200" dirty="0" smtClean="0">
                <a:latin typeface="+mj-ea"/>
                <a:ea typeface="+mj-ea"/>
              </a:rPr>
              <a:t>artner universities and </a:t>
            </a:r>
            <a:r>
              <a:rPr lang="en-US" altLang="ja-JP" sz="1200" dirty="0" err="1" smtClean="0">
                <a:latin typeface="+mj-ea"/>
                <a:ea typeface="+mj-ea"/>
              </a:rPr>
              <a:t>Waseda</a:t>
            </a:r>
            <a:r>
              <a:rPr lang="en-US" altLang="ja-JP" sz="1200" dirty="0" smtClean="0">
                <a:latin typeface="+mj-ea"/>
                <a:ea typeface="+mj-ea"/>
              </a:rPr>
              <a:t> working together )</a:t>
            </a:r>
            <a:r>
              <a:rPr lang="en-US" altLang="ja-JP" sz="1200" b="1" dirty="0">
                <a:latin typeface="+mj-ea"/>
              </a:rPr>
              <a:t> </a:t>
            </a:r>
            <a:r>
              <a:rPr lang="en-US" altLang="ja-JP" sz="1200" b="1" dirty="0" smtClean="0">
                <a:latin typeface="+mj-ea"/>
              </a:rPr>
              <a:t>of Fieldwork</a:t>
            </a:r>
            <a:r>
              <a:rPr lang="en-US" altLang="ja-JP" sz="1200" b="1" dirty="0">
                <a:latin typeface="+mj-ea"/>
              </a:rPr>
              <a:t>, </a:t>
            </a:r>
            <a:r>
              <a:rPr lang="en-US" altLang="ja-JP" sz="1200" b="1" dirty="0" smtClean="0">
                <a:latin typeface="+mj-ea"/>
              </a:rPr>
              <a:t>Internship, </a:t>
            </a:r>
            <a:r>
              <a:rPr lang="en-US" altLang="ja-JP" sz="1200" b="1" dirty="0">
                <a:latin typeface="+mj-ea"/>
              </a:rPr>
              <a:t>Volunteer </a:t>
            </a:r>
            <a:r>
              <a:rPr lang="en-US" altLang="ja-JP" sz="1200" b="1" dirty="0" smtClean="0">
                <a:latin typeface="+mj-ea"/>
              </a:rPr>
              <a:t>Activities</a:t>
            </a:r>
          </a:p>
          <a:p>
            <a:pPr>
              <a:spcBef>
                <a:spcPct val="20000"/>
              </a:spcBef>
              <a:defRPr/>
            </a:pPr>
            <a:endParaRPr lang="en-US" altLang="ja-JP" sz="800" dirty="0"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◆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AIMS7 Student Conference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r>
              <a:rPr lang="ja-JP" altLang="en-US" sz="1200" b="1" dirty="0">
                <a:latin typeface="+mj-ea"/>
                <a:ea typeface="+mj-ea"/>
              </a:rPr>
              <a:t>　</a:t>
            </a:r>
            <a:r>
              <a:rPr lang="ja-JP" altLang="en-US" sz="1200" dirty="0">
                <a:latin typeface="+mj-ea"/>
                <a:ea typeface="+mj-ea"/>
              </a:rPr>
              <a:t>　</a:t>
            </a:r>
            <a:r>
              <a:rPr lang="en-US" altLang="ja-JP" sz="1200" dirty="0" smtClean="0">
                <a:latin typeface="+mj-ea"/>
                <a:ea typeface="+mj-ea"/>
              </a:rPr>
              <a:t>Students present the results of their study in discussions and poster sessions. </a:t>
            </a:r>
            <a:endParaRPr lang="en-US" altLang="ja-JP" sz="1200" dirty="0"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r>
              <a:rPr lang="ja-JP" altLang="en-US" sz="1050" b="1" dirty="0">
                <a:latin typeface="+mj-ea"/>
                <a:ea typeface="+mj-ea"/>
              </a:rPr>
              <a:t>　　</a:t>
            </a:r>
          </a:p>
        </p:txBody>
      </p:sp>
      <p:sp>
        <p:nvSpPr>
          <p:cNvPr id="6149" name="タイトル 1"/>
          <p:cNvSpPr>
            <a:spLocks noGrp="1"/>
          </p:cNvSpPr>
          <p:nvPr>
            <p:ph type="title"/>
          </p:nvPr>
        </p:nvSpPr>
        <p:spPr>
          <a:xfrm>
            <a:off x="2865438" y="0"/>
            <a:ext cx="3671738" cy="692150"/>
          </a:xfrm>
        </p:spPr>
        <p:txBody>
          <a:bodyPr/>
          <a:lstStyle/>
          <a:p>
            <a:pPr algn="ctr">
              <a:defRPr/>
            </a:pPr>
            <a:r>
              <a:rPr lang="en-US" altLang="ja-JP" sz="3200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I</a:t>
            </a:r>
            <a:r>
              <a:rPr lang="ja-JP" altLang="en-US" sz="3200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 </a:t>
            </a:r>
            <a:r>
              <a:rPr lang="en-US" altLang="ja-JP" sz="3200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Overview</a:t>
            </a:r>
          </a:p>
        </p:txBody>
      </p:sp>
      <p:sp>
        <p:nvSpPr>
          <p:cNvPr id="11272" name="テキスト ボックス 174"/>
          <p:cNvSpPr txBox="1">
            <a:spLocks noChangeArrowheads="1"/>
          </p:cNvSpPr>
          <p:nvPr/>
        </p:nvSpPr>
        <p:spPr bwMode="auto">
          <a:xfrm>
            <a:off x="7040563" y="1844675"/>
            <a:ext cx="2520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ja-JP" dirty="0"/>
              <a:t>   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632520" y="980728"/>
            <a:ext cx="4896544" cy="1058416"/>
          </a:xfrm>
          <a:prstGeom prst="ellipse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80000">
                <a:srgbClr val="A8DFE3"/>
              </a:gs>
              <a:gs pos="100000">
                <a:srgbClr val="A8E1E5"/>
              </a:gs>
            </a:gsLst>
            <a:lin ang="16200000" scaled="0"/>
          </a:gradFill>
          <a:ln w="635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AIMS7  </a:t>
            </a: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Program of </a:t>
            </a: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Plurilingual</a:t>
            </a: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/ </a:t>
            </a:r>
            <a:r>
              <a:rPr lang="en-US" altLang="ja-JP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Pluricultural</a:t>
            </a: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Coexistence</a:t>
            </a:r>
            <a:endParaRPr lang="en-US" altLang="ja-JP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3" name="円/楕円 22"/>
          <p:cNvSpPr/>
          <p:nvPr/>
        </p:nvSpPr>
        <p:spPr bwMode="auto">
          <a:xfrm>
            <a:off x="344488" y="1916832"/>
            <a:ext cx="1656184" cy="165618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157" name="正方形/長方形 23"/>
          <p:cNvSpPr>
            <a:spLocks noChangeArrowheads="1"/>
          </p:cNvSpPr>
          <p:nvPr/>
        </p:nvSpPr>
        <p:spPr bwMode="auto">
          <a:xfrm>
            <a:off x="631825" y="2060575"/>
            <a:ext cx="1081088" cy="431800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SKILLS</a:t>
            </a:r>
            <a:endParaRPr lang="ja-JP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158" name="正方形/長方形 24"/>
          <p:cNvSpPr>
            <a:spLocks noChangeArrowheads="1"/>
          </p:cNvSpPr>
          <p:nvPr/>
        </p:nvSpPr>
        <p:spPr bwMode="auto">
          <a:xfrm>
            <a:off x="344488" y="2420938"/>
            <a:ext cx="1655762" cy="863600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dirty="0" err="1" smtClean="0">
                <a:latin typeface="+mj-ea"/>
                <a:ea typeface="+mj-ea"/>
              </a:rPr>
              <a:t>Plurilingualism</a:t>
            </a:r>
            <a:endParaRPr lang="en-US" altLang="ja-JP" sz="1200" dirty="0">
              <a:latin typeface="+mj-ea"/>
              <a:ea typeface="+mj-ea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altLang="ja-JP" sz="1200" dirty="0">
                <a:latin typeface="+mj-ea"/>
                <a:ea typeface="+mj-ea"/>
              </a:rPr>
              <a:t>&amp;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sz="1200" dirty="0" smtClean="0">
                <a:latin typeface="+mj-ea"/>
                <a:ea typeface="+mj-ea"/>
              </a:rPr>
              <a:t>Communicative Ability</a:t>
            </a:r>
            <a:endParaRPr lang="ja-JP" altLang="en-US" sz="1200" dirty="0">
              <a:latin typeface="+mj-ea"/>
              <a:ea typeface="+mj-ea"/>
            </a:endParaRPr>
          </a:p>
        </p:txBody>
      </p:sp>
      <p:sp>
        <p:nvSpPr>
          <p:cNvPr id="26" name="円/楕円 25"/>
          <p:cNvSpPr/>
          <p:nvPr/>
        </p:nvSpPr>
        <p:spPr bwMode="auto">
          <a:xfrm>
            <a:off x="3944888" y="1916832"/>
            <a:ext cx="1656184" cy="1656184"/>
          </a:xfrm>
          <a:prstGeom prst="ellipse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162" name="正方形/長方形 26"/>
          <p:cNvSpPr>
            <a:spLocks noChangeArrowheads="1"/>
          </p:cNvSpPr>
          <p:nvPr/>
        </p:nvSpPr>
        <p:spPr bwMode="auto">
          <a:xfrm>
            <a:off x="4160912" y="2060848"/>
            <a:ext cx="1223764" cy="360363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MIND-SET</a:t>
            </a:r>
            <a:endParaRPr lang="ja-JP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163" name="正方形/長方形 27"/>
          <p:cNvSpPr>
            <a:spLocks noChangeArrowheads="1"/>
          </p:cNvSpPr>
          <p:nvPr/>
        </p:nvSpPr>
        <p:spPr bwMode="auto">
          <a:xfrm>
            <a:off x="4041775" y="2492375"/>
            <a:ext cx="1441450" cy="86518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dirty="0" smtClean="0">
                <a:latin typeface="+mj-ea"/>
                <a:ea typeface="+mj-ea"/>
              </a:rPr>
              <a:t>Valuing Differences</a:t>
            </a:r>
            <a:endParaRPr lang="en-US" altLang="ja-JP" sz="1200" dirty="0">
              <a:latin typeface="+mj-ea"/>
              <a:ea typeface="+mj-ea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altLang="ja-JP" sz="1200" dirty="0">
                <a:latin typeface="+mj-ea"/>
                <a:ea typeface="+mj-ea"/>
              </a:rPr>
              <a:t>&amp;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sz="1200" dirty="0" smtClean="0">
                <a:latin typeface="+mj-ea"/>
                <a:ea typeface="+mj-ea"/>
              </a:rPr>
              <a:t>Bridging Cultures</a:t>
            </a:r>
            <a:endParaRPr lang="ja-JP" altLang="en-US" sz="1200" dirty="0">
              <a:latin typeface="+mj-ea"/>
              <a:ea typeface="+mj-ea"/>
            </a:endParaRPr>
          </a:p>
        </p:txBody>
      </p:sp>
      <p:sp>
        <p:nvSpPr>
          <p:cNvPr id="29" name="円/楕円 28"/>
          <p:cNvSpPr/>
          <p:nvPr/>
        </p:nvSpPr>
        <p:spPr bwMode="auto">
          <a:xfrm>
            <a:off x="632520" y="3429000"/>
            <a:ext cx="4896544" cy="914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635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Nurturing Cosmopolitanism</a:t>
            </a:r>
            <a:endParaRPr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0" name="V 字形矢印 29"/>
          <p:cNvSpPr/>
          <p:nvPr/>
        </p:nvSpPr>
        <p:spPr bwMode="auto">
          <a:xfrm rot="5400000">
            <a:off x="2468724" y="2024844"/>
            <a:ext cx="1080120" cy="1440160"/>
          </a:xfrm>
          <a:prstGeom prst="notched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4" name="直線コネクタ 33"/>
          <p:cNvCxnSpPr>
            <a:endCxn id="40" idx="0"/>
          </p:cNvCxnSpPr>
          <p:nvPr/>
        </p:nvCxnSpPr>
        <p:spPr bwMode="auto">
          <a:xfrm>
            <a:off x="4160838" y="4437063"/>
            <a:ext cx="25400" cy="2160587"/>
          </a:xfrm>
          <a:prstGeom prst="line">
            <a:avLst/>
          </a:prstGeom>
          <a:noFill/>
          <a:ln w="603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円/楕円 37"/>
          <p:cNvSpPr/>
          <p:nvPr/>
        </p:nvSpPr>
        <p:spPr bwMode="auto">
          <a:xfrm>
            <a:off x="4089400" y="4365625"/>
            <a:ext cx="144463" cy="142875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0" name="台形 39"/>
          <p:cNvSpPr/>
          <p:nvPr/>
        </p:nvSpPr>
        <p:spPr bwMode="auto">
          <a:xfrm>
            <a:off x="3729038" y="6597650"/>
            <a:ext cx="914400" cy="6350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43" name="直線コネクタ 42"/>
          <p:cNvCxnSpPr/>
          <p:nvPr/>
        </p:nvCxnSpPr>
        <p:spPr bwMode="auto">
          <a:xfrm>
            <a:off x="3368675" y="4652963"/>
            <a:ext cx="1584325" cy="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円/楕円 46"/>
          <p:cNvSpPr/>
          <p:nvPr/>
        </p:nvSpPr>
        <p:spPr bwMode="auto">
          <a:xfrm>
            <a:off x="4089400" y="4581525"/>
            <a:ext cx="144463" cy="144463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9" name="円/楕円 48"/>
          <p:cNvSpPr/>
          <p:nvPr/>
        </p:nvSpPr>
        <p:spPr bwMode="auto">
          <a:xfrm>
            <a:off x="3297238" y="4581525"/>
            <a:ext cx="144462" cy="144463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4881563" y="4581525"/>
            <a:ext cx="142875" cy="144463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11299" name="直線コネクタ 51"/>
          <p:cNvCxnSpPr>
            <a:cxnSpLocks noChangeShapeType="1"/>
            <a:stCxn id="49" idx="3"/>
            <a:endCxn id="57" idx="0"/>
          </p:cNvCxnSpPr>
          <p:nvPr/>
        </p:nvCxnSpPr>
        <p:spPr bwMode="auto">
          <a:xfrm flipH="1">
            <a:off x="2792413" y="4703763"/>
            <a:ext cx="525462" cy="8858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300" name="直線コネクタ 53"/>
          <p:cNvCxnSpPr>
            <a:cxnSpLocks noChangeShapeType="1"/>
            <a:stCxn id="49" idx="5"/>
            <a:endCxn id="57" idx="2"/>
          </p:cNvCxnSpPr>
          <p:nvPr/>
        </p:nvCxnSpPr>
        <p:spPr bwMode="auto">
          <a:xfrm>
            <a:off x="3419475" y="4703763"/>
            <a:ext cx="523875" cy="8858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7" name="月 56"/>
          <p:cNvSpPr/>
          <p:nvPr/>
        </p:nvSpPr>
        <p:spPr bwMode="auto">
          <a:xfrm rot="16200000">
            <a:off x="3139282" y="5242719"/>
            <a:ext cx="457200" cy="1150937"/>
          </a:xfrm>
          <a:prstGeom prst="moon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9" name="月 58"/>
          <p:cNvSpPr/>
          <p:nvPr/>
        </p:nvSpPr>
        <p:spPr bwMode="auto">
          <a:xfrm rot="16200000">
            <a:off x="4724401" y="5241925"/>
            <a:ext cx="457200" cy="1152525"/>
          </a:xfrm>
          <a:prstGeom prst="moon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3" name="四角形吹き出し 62"/>
          <p:cNvSpPr/>
          <p:nvPr/>
        </p:nvSpPr>
        <p:spPr bwMode="auto">
          <a:xfrm>
            <a:off x="245783" y="4653136"/>
            <a:ext cx="2376264" cy="2016223"/>
          </a:xfrm>
          <a:prstGeom prst="wedgeRectCallout">
            <a:avLst>
              <a:gd name="adj1" fmla="val 52465"/>
              <a:gd name="adj2" fmla="val -69940"/>
            </a:avLst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en-US" altLang="ja-JP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>
              <a:spcBef>
                <a:spcPct val="20000"/>
              </a:spcBef>
              <a:defRPr/>
            </a:pPr>
            <a:r>
              <a:rPr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“</a:t>
            </a: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Cosmopolitanism</a:t>
            </a:r>
            <a:r>
              <a:rPr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” </a:t>
            </a:r>
            <a:endParaRPr lang="en-US" altLang="ja-JP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based on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the multi-disciplinary curriculum of 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Liberal Arts Asian Campus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(LAAC)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ja-JP" sz="1200" dirty="0" smtClean="0">
                <a:latin typeface="+mj-ea"/>
                <a:ea typeface="+mj-ea"/>
              </a:rPr>
              <a:t>.</a:t>
            </a:r>
            <a:endParaRPr lang="ja-JP" altLang="en-US" sz="1200" dirty="0">
              <a:latin typeface="+mj-ea"/>
              <a:ea typeface="+mj-ea"/>
            </a:endParaRPr>
          </a:p>
        </p:txBody>
      </p:sp>
      <p:sp>
        <p:nvSpPr>
          <p:cNvPr id="11306" name="AutoShape 46" descr="data:image/jpeg;base64,/9j/4AAQSkZJRgABAQAAAQABAAD/2wCEAAkGBhESERQUEhMTFRUTFhUZGBgWFxUZGBgVFRUYFBcYGBUZHCYeFxojGRgVIS8hJCcpLC0sFR8xNTAqNSgrLCkBCQoKDgwOGg8PGiwlHyQqLC8sNCwsLCwsLCwsLyksLDQsLCwsLCwsLCwsLCwsLCwsLCwsLCwsLCksLCwsLCwsLP/AABEIAM4A9AMBIgACEQEDEQH/xAAbAAEAAwEBAQEAAAAAAAAAAAAAAwQFBgIBB//EAEgQAAICAQMBBAIQBAQFAwUBAAECAxEABBIhMQUTIkFRYQcVFyMyNFJUcXOBkpOz0tMGFEKRYqGx8DNyosHRdILhQ1Njg/Ek/8QAGgEAAgMBAQAAAAAAAAAAAAAAAAMBAgQFBv/EACkRAAICAQMDAwQDAQAAAAAAAAABAhEDEiExBEFREyIzFDJCcSNh8FL/2gAMAwEAAhEDEQA/AP0jsXsXTHTQEwQEmGIkmKMkkxqSSSvJvLvtFpfm+n/Bi/TjsL4rp/qIfyly9jZzlqe5VJUUfaLS/N9P+DF+nHtFpfm+n/Bi/Tl7GU1y8k0ij7RaX5vp/wAGL9OPaLS/N9P+DF+nL2MNcvIUij7RaX5vp/wYv049otL830/4MX6cvYw1y8hSKPtFpfm+n/Bi/Tj2i0vzfT/gxfpy9jDXLyFIo+0Wl+b6f8GL9OPaLS/N9P8Agxfpy9jDXLyFIo+0Wl+b6f8ABi/Tj2i0vzfT/gxfpy9kGs1QijZ2shR0HUkmgB9JIGGuXkKRB7RaX5vp/wAGL9OPaLS/N9P+DF+nLOl1KyIjre11VhfBpgGFjy4IyXDXLyFIo+0Wl+b6f8GL9OPaLS/N4PwYv05JKtvTdKsDyPSyfTRPTp54EO02nHpXij/4PrxL6lqWltjFjtWR+0Wl+b6f8GL9OPaLS/N9P+DF+nJ11sZF71H0kA/aDyMlaQAWSAPSSAP747XLyU0/0ZXaX8O6doZFTTw7yjbKjiB30dnNCvFWYkfZkRjj26eBlYrJBIUjAcshdYJQUBVTZRW5/osEg7uyzE0OjV4JdO3wEaWEeXvdAoAea2o6rfJ97vqctGUn3DZLg+6HR6KVSUgg8LFWBhjDKwolWG3g0QfoIIsEE0NB2XpH1eorTx+9qg5WMqWYur1HtoV3KC79NAW26XsPUyxQqjxb9tqe6reJOpEkRoJwRTBiCNppQQMn7DV1kmWYKZj3bs6hQGSQyBEBADERlZVG4XRBs2clZtTSvco8elSZb9pNN830/wCDF+nHtJpvm+n/AAYv05dxjtT8iCl7Sab5vp/wYv049pNN830/4MX6cu4w1PyBS9pNN830/wCDF+nHtJpvm+n/AAYv05dxhqfkD8x9kPQxJqYwkcagwg0qKovvJBdAdaA/tjJ/ZL+Mx/UL+bLjOvgf8aFS5Ot7G7bVNPpxIkkaGKJRI4QRk90Kvx70Bo8sqjjryL3s53sPUahtPFsiTYsUS7ZGZWk95QllO0qqg2oBBDdbUDxbPZ2kMUYUm+p44VbN7UHVUHQDyH9hwMlanRvXG5axlDW9uaeIhXkUMTW0EFuAGJKjkAKdxPkK9Iu+coTQxjGBAxjGADGM+E4AfcZCurQ1R69DTUb9ZFZ41bjwjdW5gODR6H0c9dvTKuSSssou6LOc52lJ/OsIYjcS8yP/AE3/AEqPl8Wa9O03SkNs2ykfCYUQehIPBB6D0EfbnnToUWkjRFsnaDXJNkkKtWcos0Kuy6g0W6wxrk8D15A2pauEO71/BHp58x9nOQyaW1Ymmcg8kDrRoD5IyJZox4IWNvkkDgyGiD4RZHNEEkC+nIN16slyu2oKi9tKPSQp6eQ6f55YBzHN6nY6qQyI6RSK5qiALNAEVwOg4yXPMiWCPSCP7isqm0B600hKgnryD5cg0ePLKHZXwtR/6h/y4s9y9prGoUJcnNRICbPHmoIRDY8TUOfTxnvs7Sd3GqE7mAtmqtzsdzvXlucsa8rrOtj33MmXZNGPpO1dpdgAzTzOVBZY0Aj2wrudySJGjWM7QLuvCvLHV7K0zoh7wDe7uzUd3wmJUFqFlV2r06KMzO3eyoN8bSKFjZyHKnZ76596dqIB8Zdd1E3MB8EuDo6WZ1kMUrb7UMjlQpblg6UvFrSG+LEnTwk5SCjDI0+WWm9ULjwXsYxmoyDGMYAMYxgB+ceyX8Zj+oX82XGPZL+Mx/UL+bLjOzg+NCpcnfdhfFdP9RD+UuXTlLsL4rp/qIfyly9nn5/czcuDmo4HbTjTiJu9KKkzsCEDdXcycd6SS7qF3WXG7aGJHSD1mz6fT68+4yG7LDGMZBAxjIZJje1RzV2TQFkgekk8Hy8shtJWyUr4PUzkUB1Y1z5cFvt6ZUYW9SGxxt8lPQUV82v02OeMmh06rVAXXJoWfTznzVVsa+lH/Lkf55inlcnS4NEYpEjKD1AP0858WNR0AH0ADCN6xfn/AN89YgkYxjABgmuT5YysVDswNlRXHluF2D6fL/TBAeo13NuN0Pg3xwQLNdb69cnxjABnmWQKCT0H+wPpOeE1aF2jDAuoBK+YBr/yv0blv4QuDSaiOVnZWRyjbeCG2FbHNG1JNn6KyaAraKMjVSbuWMMJF/8APIJdvqvuQa9C5q5mdjyi3V+NQK7zdVtxw0fPMNkhfWGB8W69POxhVQRgzO5s8TadZFKMLVwVYc8qw2sLHI4JzDg1VQ6LUyHgQr3r10WWFWtq4Cd4qk+QO37LnacKzyRwlQ6q3eSAgMu0KwRGU8MWZgQCDxGW4IU59mXvJwl+9xKjMBQHe7w0asepoKH2grXhvcHG1GSWrLGMew7GtMG33NLGMZsMgxjGADGMYAfnHsl/GY/qF/Nlxj2S/jMf1C/my4zs4PjQqXJ33YXxXT/UQ/lLl7KPYXxXT/UQ/lLl7PPz+5m5cDGMZUkYxlWRyXK7ioABAHBbrZuunlwfLKykoq2WjGyyTlaOTczMOlAA8c7S1kernH8sLtizejceBRvp5/Sb6DJcyZc2pUhsY0MEYxmcuRtp0P8ASPs4I+gjkZ4STaSrE+RBNk0fImuoIP2EZPjCwsi/mR5Bj9Ct/wCMDVL6T/Zv/GS4wAht2/wD10W/t0X/ADySOMKAB0H/APevmc9YwsBlDtvXd1EadY2fwK7UERmU07s3hAFXR6kBfPL+MlOnuBzWvgWORo4iVV49jFVld42Z2kO3aD77Lv3Es1kxqSDd5cQSM4m0yxd28MaDeXUx928pruQl8b9u0shUqQelZLJp0saaJVjjADyBAEARmO1AFoe+FHDV/SrdCwI0oolVQqgKqgAAAAADgAAcAeoZ08aWVNtbMzZJ6KSe5laSAaiCOQMUlIBD21o5ADKymuLADRnjw0QaBxqO1y2likBER1AjpiQRH3qb2Yk8HYgYixRIF8E1D2pCRMYwyKus2g2xD7o1Jk2KAdzNCgFmlHdC7ujB25GxdIRHtjFCMKtL4o3QjcytDwu5RGyHghrHQVhGWNS3/RZtZHE8w9ulJUihhtXZgNzt3jtW5izubUhVZju3EhaJV/Bm32VpWjhRXovQLkWQ0reKRhYHBcseg4I4A4FP+GtEixl17zdKTuEjKzKVd7UlQLIdpCSeSW5PArXxuLEo7is2S3pQxjGPM4xjGADGMYAfnHsl/GY/qF/Nlxj2S/jMf1C/my4zs4PjQqXJ33YXxXT/AFEP5S5eyj2F8V0/1EP5S5ezz8/uZuXAxjK00lnYprg7iOo6ccjgm/8ALFykoq2WSt0BO55ULXluJs8+rp/nkcrMGDsFoUOt1uNFrIH+H7LyVvCpr+lTX2DjI1DkfCRgfSD59eAeRXH/AJzC8spc8GhRSJ8ZSbSqpW13XfSgN3wrC2AvG7+397UKEKAeoHpv/PzrpfqxbRZnvGMZBAxjGADGMYAMYxgAxjGAFPU6Ft/eRPtfaFIItHClmUN5rRZ/Ep/qPB4qXQ6sSoHAIuwVNWrKSrqa4tWDKfWMnzG1gMGpEiRKw1HdxuQVVt4akN1ZpWckHqBwVIp9nTZmnpfAnLj1K1yazQqWDFQWWwDQsA9aPllftXQd9EyWAxB2NVlJADskHmGVqIIo8Zbz4wNGutfTX2Z0aMSbTsq9laVo4grbb3OaUkqgd2cIpIFqoIUcDp0HTLeVOyopViUTMHcXZH/MSOaF8VlvBcEy5YxjGSVGMYwAYxjAD849kv4zH9Qv5suMeyX8Zj+oX82XGdnB8aFS5O97E+KwV/8AYh/KXJo5Hr+k9Rz4aINHoCDyD/8AOY3ZOtmi00HebTGYYvfERyUHdqQJEBPFf1g14eQLGafZ+sikDd3IH5tq8i3+HqoJBq+vPJzzHUzcZbHTxpNEzKzcMdoropNn02SB/l/fPaIAKAAHoGfcjacA1yT6lY/6DMMpSlyNS8EmQwNZYj4JPHrI6t9p/wBMG24ohfO+CRXSiOByfXx68mypJFP1WzQB/wCqxtv/AD/uMlyLUrYFixfi+gWf7XWfO5HVCAftIP085JJNjPEctkg0GHl9l2PSM95BAxnxmoWeg/0GeFnUmgb+w/TV+mr/ALYASYxjABjGMAGMYwAZn6/xTQR9AN81/UmNQv2mYG/8NedjQzK/mQsuomaysaxxrt53HlmRb6uZHVKBFkIDyMf08bmrKTdRZq5iahjqZIGgcGKORi7KxHjTZtAH/wBQMjSDoV8YYH4JyScPq9Mm3YneHxq25gUBZWS1qwSBfS1scXYu9m9nJBGI0uhVk9WNAWfXQA44AAAoAZ1Of0Y1Ud+5axjGXFDGMYAMYxgAxjGAH5x7JfxmP6hfzZcY9kv4zH9Qv5suM7OD40Klyd12H8W0/wBTD+UuS6zs+OWi62R0YFlcX1AkQhgDXIB588i7E+Laf6iH8pcu5x5q2xybW6M3QHunkjZm23vi3uze993GHG9ySSJd5ongOvl0txyLv8JB3DmiPhD015kH/pGZv8QLJuh7oKHLFRISRtYi1X4LAhqbhhRKgAqxRhsAeZq65Nf74zkdRBQnsdDHLVFNn3GMZnLjIzCPIkfQf+2SYwArsCeHXdXQqPX9IKn6MhisGj3l0DQa+rP1s+isvZV7kFmHKm9wND5IB5I5Fk8ZZMlM9JEW+HZAPCkLzwOWHmeue9RRpdoYnmj0A6Ek0a6/TkST07W1hQb+COaB4UeI0L59eTQg8k9SfPqAOAP+/wBJwAiijKleT4t1iyRxuYUTz0ofZlnIDxJZBN0qnw8cEnzvk/6DJ8hgxjIn1IBoeI88LRIrrfPH256jl3eRFVwQQeciiD3jPGonVFLOdqjqT/b7TZArzJAyl/NTS/8ACXu1+XKrX/7ITRI6eJiB6AeovCEpuooq5Jbsk7S1RACRkd7JYT/DwSXYfJWjz6aHUgZHq+zfeQkY5RkcAn4ZWQSNuv4TN4jZ/qIY+nLGk0CR2RZZvhOx3O30sfL0KKUeQA4yxnTxYFCLT7mSeW2q7Gf2DZhDlWQyvJJtdSrL3kjOFZTyCAR1AzQypqe19PGdrzRKwrwl13c1Xgvd5jy6c9Mt46KSVCpW3b7jGMZYqMYxgAxjGADGMYAfnHsl/GY/qF/Nlxj2S/jMf1C/my4zs4PjQqXJ3XYnxbT/AFEP5S5dyl2J8W0/1EP5S5dzkS5Y0j1OmSRSrqrKasMLHBBH2ggEHyIBGZPamnlihkddTMSisY1Ii5k6RIWCb5LfYtEksWrknNrM7+IuNLM3yEL15MIvfSh/wtt2n1McTOCkt0NxyaaRpHrnzPrdT9Jz5nFN4xjK+r1oSgAzO17UUWTXUnyVQSLY8Cxgk26QHvVapY13NfUAAclmJoKo8yT/ALA5yi0+pY+CFUtSA0kimrIolEDc+ddOKvPen7PZiHnYswO4ID70hs7do2qXIG3xPfIJAS6zQzo4ulVXMzTz06iZBjZJY4nZpFkDnc55DoFtNw6h1ZyF8u7bqPg6+RarSrIpRwSDR4ZlNqQwIZSGUggGwQcrdlzNTROSXioEn+pGsxv6eQCpvndG3XqVdTi0+5cF8WTUqfJbmiDAg+f+7HryKOLdyx3UXABC18Kr6deM+yrubaTxtBI458Xn6vD/ANWfAuxvCrEEdB0Bv1mlzIPER2bUr1AgiyBze3/X/wCcorpxqSzPXdBiqqBzIFO0l280LbgFFAgAkncAt2UXW9K8gQ1kEsAOg45rpY9OUWDQNuAYhmt1FlTua2kRedj2SzKBT2x+Fzj8DipXIpkUnH28mXq9AofvtNHHDHp2tipjiWYoQTSrCxNVJHutfhuAebzqYntQaIsA0eosXR9YzOh7KgfbJGW27+82qzd2zhi1mI+EMJPHwFO9QTyM086UFJNtmPJJNJIYxjGCTnl1MbR6uTaZEkmCoBa943caeAIrGqJmUpfQEG+hzb0UbLGgdi7BFDMatmCgFjXFk2ftzB7dmGninV/+HLveMrZZHCh2UrXC71Zt90DIFpfBuzu0O22MBYS6ppHjLAR933JYBd4SeNFKojuq7y4F1e4WDjhL05StdzdLG8kY6eDtcZndldriawUdGCg+Pu7IsoxpHbaQ6kFTRB4zRzWmnujHKLi6YxjGSVGMYwAYxjAD849kv4zH9Qv5suMeyX8Zj+oX82XGdnB8aFS5O67E+Laf6iH8pcu5S7E+Laf6iH8pcu5yJcsaM8yxBlKtVMCDYsURRsef0ZX7S1ndRs3F+EKCGNs7BFFICxtmA4Hnls5Un+yj2LKTAga96Du3s2d8fgJJ8yau+b3dT1y7mfo/BPOrcGRllX0MohihYD0lWj59UienjQziZI6ZNHSTtWUtVrH7wRRqC5XcWY0qKWKg0OX5B8Irp1F8SaLQiPceGdzbvQBY+X0KLIVbNDzPJMGm8WpkdfgrGsZPkZFdywU/4bANefHUGtDOj02NKKl3MmabvT2GMYzUZxmO87pPMwhkdmWJUCikKoGbe0rUi+OV1K2WqMEKQeNjGUnBTVMvCeh2Z0OqfvBHIFEg2tabtpjfdY558LJR/wDYeN20aOZnbsQ2xyf1RyxgfRNIsDevo9j1qM8ntd91LE0gjCiXbywdjVKOA1DxMOu1wR5Budmw1Kom6E9UbZozstU9UfI+eV+9DIVALnxV51THYSSfo9fF580GsSR3KnldoIPwkscoy9UawTXnYPIo5allIoAWT0HTpyST5Dp/cZn42GGbNEkUkc6gBXpJSABfebRHI56sQwVbNkCQ9BZGrmd2mSsHdrRkkXu0HUEldrMR8hQSxPoHmSAb8UYVQoulAAvrQFCz5ms6PSybjRj6hK0z1jGQa7WpDG8khpI1LMfUBf8AfyA8yRmszpWU9esGodtM+7eqLJwWUhZO8htXHnQkUj0N6+MzU6WSV3jaXuxE+5d8K0scZjYSwSFQQQCUZt7bd9+Hhct/w9pWYyaiXl5HYp6Fj2ovh8qOwU3mqofMkx/xN3LPCklqTvcOqs0gSJoiyoqhmbcxiJFFaQ7geMRktwvg0w2np5/25z3Y+vkil3kmVIUcuUdJC8aoXkcbtu0948ZNtubY5PJpv0AG8yOzNVGI5ZWEu5OJWlAMlKglQNtFbRHICFAAG9rAbecsdiIwhG5WUbn2K3wkj3nYp5+TVDyBC+WUwTbbjRPUJNKRfxjGajIMYxgAxjGAH5x7JfxmP6hfzZcY9kv4zH9Qv5suM7OD40Klyd12J8W0/wBRD+UuXcpdifFtP9RD+UuXc5EuWNKur7iMiaXYpQbBI3FCRlG2/wDE2wfTWWsqa+IuY0sgbw58AYERENtLHhCW2EHr4WqjyLeULPgz+2YiFEyXvgsgAnxISpkQjztV9BIIBHNZZn1qqoIt99BAtW5IsBfLkc2eALJIAJyfM09kpGC6l/e0fu13HbECtERqKoVQF3QFLQ4zNmwepJMdjy6VTI/4b1SvEQL3b2duKBMzNNuQXfdkswW6PgIIsHNbMGGNUTQygKG2RRHpbRzovT01KImJ9AfzOb2Mwz1xK5o6ZfsYxjHCRjGMAM/t3/gj63Tdf/VQ54/h5Pei5+HJJKz+p95QqT57Aqp9CDLmt0ayoUYsASptTRBR1dSDz0ZQcxluOYuV3SRipTGlNLFKQIpSEFuyCNgVri2K+QZE3pmpPjg0Q90HFc8mrrNCXYOjtG6gjcoU7lP9LBgQQCbHobnkFlbK0mukdZURlk1AeVN4FKm1jHvdCWCU6mkBJYKp4Bbbt6bUrIu5SSLo2GUgjqGVgGU+ogHnJQP9+vJnijPciOWUFRW0nZyRkkbixFF3ZnYjrW5iTXq9Q9GWcYxqSXAltvdjKet1zIyJGm933mt+wBE2hmLUf6njFdfH6ASJtZrUiQu5pQVHAJJLMFUAAWSSQMo6NmaQyuo3UyoqsDsT3tntuAzM2y6sDu6BPJKc2TRHbkdix6nb4LMHa0LHbvVXuijkLIG+SUJsn6LB8icsmJSQxALLdGhYDVdHqLoX6azKiiM84kZVA07SIqkkv3lbQ5qgo2M20eK1mDeHz18vjk5RtlMkVGVIpavsXTykmSJWLCmPI3CqptpG7jjm+OMucAegAfYAP9BkWs1QjQubNVQHVmJpVUebMxAA9JzH7T26rTRO8Z7suGdTTERgSR7htJDiyjgrdimF8ZLajdBFOVW9jZ02rSRd0bKy2RamxYNEZLmJ/DbERygDeokbY4VUEtKENeI3TowDGht2AcDj3o9dNqBQaOKhZ2MJX6ldpR0XZTK4JIPQUTzVXljGOplvSbk0jYyLUaqOMAyOiA8AuyqCetAkizmanaBgd11Mvg8BSR0CLyCGDSKAgO6qDEE3xeTdm6QNc0iDfMFNOo3RptXbFyLFUSR03u/GLn1EYxUkWjgd0z0/bkNgKxkP/wCFXmr/AJu6Dbbo9etHHtjI3/D08pHpk2xAgdaVz3m70BkUGvhVRNpowu0gAUw6ADr4en2jLWRDM5qyzxRiflfshalm1EZaKRPeRw5is++SG/BIwry6+WM9+yPrUfVJsbdtiCkqGYBhLJYtQRY6EeR464z0PTv+KJjmvczv+xPi2n+oh/KXLuUuxPi2n+oh/KXJ9bLtjdtyptRjuYgKtKTuZiCAB1JIPA6HOTLllkYs/aksspbTxvIkAetsgjSaQXG6FmUowUkgcgh423UKJ1ez9c0m/dFJEUdk8YFOAeHQg+JCK54/747NFqz0gMjFrQkqwpVRgSebRU54ugaGW8okMk1xQxjGWFlaHsuFGLrEgYkncFF89aP9N+gVlnGMCW2+RjGMCBlTtOeVE3RKrEEWCGNLRsqq8ub28DmrqzQNvPGoQsrBW2kggNQO0kcGj1yHwSuTM0naUrIJB3E0R84C5YDzIBsOR5rwfRZpS7ReNli1C0yISGNXcL+F+vTa4RzxY7phxZyhpS0DsNzST0zOP6ZEA3LEHIUGYJyrbRYBDE7Sw1H0SuRPAUSR1Hj2bhIjAV3ihkZ6AFWwK/QSDilkcfbk4ZtUFeqJ47RgWIrMgCkPGJCP6o2YRkH07Syt5nwUOuamc8iSR+9EAK+4LFIwZH6nZBJwEHUCJ1+DRG3awzU7H7zuVEgYMC48ZBYqrsqMxUkFigUmvM+XTGdNaTXKF50nuXch1erWJC73tWroFjbEKAFUEkkkChnufdtbZ8Ladv8AzV4evrrMTsvsiNo4pKEpZUYPK0rlWPiJAdjxdWF23QsGhTMuX00LxY9fLL+mgkeTvJVCbRUabt20te52NABytLQuhv8AEwbixp/F4yB4gK5uloefrOfRp7ssSSfWwFdKq/8Ad5KTQ+jOVObk7ZuSSVIzUk26sqoZhKF37VO2N1U7Wdq2jegReTu8EfBBsZY7V1GoUyxOsEIrxs8Y+EquC4khcHwunAKgEnl+Dl2OYrpZdQDtadO9Wv6WeBI4lHpNLHfpYnyoZI3Z+nQxK1I7AUu5qZ0ptzLe2Rg5B3Nzu28k1m1z9KMYsSkpSbM3Q9midz3mqeYgX4Qyija3HIDs29V3xKjWB4gbu5rni1CNBCQXjG5fC4iuNu7279u2twZOLKkEgWnEnYumRHZGDd9Gi7maR3DK3G9AzHYGZeVAFUo9GS6/s6UspgZY7fdLQCluVG4kKe8IQMu1qB3Ak0tHRHeN+RUpe+vHH+RitP8Ay+kGnDkSIaYwigpY99s3SSIAxRh4UYNTWqqopdJNPujhnhUu0YLVIFWSW0EbbnNDvCFHiJ2k0elHNDS9lRRuzqDuZnayzNRkcu20MSEBY/0gXQu6GW8totVIq8iX2mT/ADepUqrPo1d+QhZw58yAN3irpYHNXnuWLVqpYSxyFQSE7krvrnaG700T0uj1z52n2QZZonBUBL39dxqSORNpHoKOLsUJWrqQbPa2meSF0jIDOAtmwApIDcjm9u6vXV8Yr0Ib7FvVe2/7PR1CvDvQ2rJuU+oruU/6HPH8QTVCyq1PLSRgGmZmYLS+fAJs+QsmgLyBexNy++yyM/PMbPEig2AqRByoAXjxbj1N+iOOSGGfYEJdgm+dqLEybxGJJD4jZjdR5A7VA5AymLC4cl5ZE/t7HHeySgGpiCgBRAoAAoACSQAAeQA8sZ99kr4zH9Qv5suM9Lg+NHOlyd12J8W0/wBRD+UuTa7b3b7yyqVYEre4BhtsUCb59ByHsT4tp/qIfyly7nHlyxqI4IFRQqilF0LJqyT5+XOSYxkAMYxgAxjGADGMYAMYxgBDLpkLCTYpkQMFahuF9QD5X/3znex+1wiM7UiKU76IkgQlqJlTebENttYGlBjcqTR39Rmb2p2UzuksTBJUobjdFNwJBrrQugbHiII6MqskFNUOxT0vcvzwK6lWFqwoj/fn5/SMxdV2hLDUTSKNvdkzst1E29QzruqxIqqWJAp93FHLiQvpwAgLwqKCgXJEo4AQKLlQCvD8MVxvsKKfb+o076Zpg67kSUROJChV6F9CPgsELA3QXkcZgip4ZU+Ga1pyIl7O/ieN1h37keUAEbW2rICiEFqqu8kRVPRtwq7xHKdKyxVI8TKxjCIztGUKAxkqPEpD2t8ju2stfF5NHAHUBIe8TcwAVN6l/hsBW5d18kdb5yxJKqgliFA6kkAejkn15unjU1UjKpqL9qKPt0p+DHqG+iGSr6EWQACDwb4yvrO1ZHikWKGcTbXUWqUkhTwEvuMbCyh8Jbqb6NU2u7ejjqirkhjw8YUBK3W7MBfIpRZ5HQcjQik3KCARYBogg8i+VPIPqxC6XHdWMeaSV0V5uzEaHuRaptVF2nlQtBCGa+RQ5N9MwNPqo9RLpw77nMWoHhJWRHMkUkYcx13cwiQ7gKpgwqiL6cyr0JF/SPIbj/08/RzmTqP4miF92Y3AAJYzIii+lFr3euuBx52A/JGNqT7FMUpU0keYuzNSZE72SORUIYSBdkvG4FAqigrDuyx3c++DaAy7NrMD241IVpWWJYYxbEiS3AB4jLlD4m2jc6qoHI3g2Ifa+XVOTI1wnghWfZY8LJGLAdSL3SMpFhgByCpFxjtFEyjKW83wdLjPMaBQABQAAA9AAoD+2UdTq5jL3SKiWu5ZJLYNXwgsalSSpK3bLw4IuiMa3QhR1OkaGMo+1054bUnb6UiRZD6QXsrXWtqKw8PisEtV7P7PT+ZkfktCO63Od0hLBZWJc87dpi2qDQ8RIs8VU7Zd46VtmxmZp9KJf51G6PIEvqQDo9PVX6CxI9Z9eaeUux+G1Cjos5r/APZDDO3/AFyuftA6DInwTi5Z+e+yDHL/ADEfeMt9yvwQSKEkgsluSSQT6t1c1ZZa9kz41H9Qv5suM7XT/FEzz+5ncdifFtP9RD+UuXc4zsv2QdKkESFZ7SKNTSJVqgU17504yz7pGk+TqPuR/uZglhyW9ibR1WM5X3SNJ8nUfcj/AHMe6RpPk6j7kf7mV9DJ4C0dVjOV90jSfJ1H3I/3Me6RpPk6j7kf7mHoZPAWjqsZyvukaT5Oo+5H+5j3SNJ8nUfcj/cw9DJ4C0dVjOV90jSfJ1H3I/3Me6RpPk6j7kf7mHoZPAWjqsZyvukaT5Oo+5H+5j3SNJ8nUfcj/cw9DJ4C0dVjOV90jSfJ1H3I/wBzHukaT5Oo+5H+5h6GTwFo6rMvtnsQTC07tXLLucq25lQGl3oyuvO3kN0BHnxk+6RpPk6j7kf7mPdI0nydR9yP9zB4JvsWjPS7TLS9m7U2y6LTMgJvuBuJ5NHuXjHHpG9qvzHI9R6Ug7v5WWRf6FfUFyvlbQ6hwkZrptLEAkHbyMp+6RpPk6j7kf7mPdI0nydR9yP9zM/0D8Md9Sy3qNMrkf8A+KYEdVU6ZUYc1uPebTRvgEN1B8LEGHU9maloyqKyLbiOMyKDHujARy0bEFY5BuC7jSsaW0jAi90jSfJ1H3I/3Me6RpPk6j7kf7mWj0Uo9mD6hvwWB/CKuS0r21nlVQ2N7PuPeKw3klbNGggHPXJX/h+QSh0ks7gQ7NIHUkDcxVT3cxNEUyit3BAVVyl7pGk+TqPuR/uY90jSfJ1H3I/3Mv8ASy/5KevLydSyggggEHqDyD9IPXPqrXAHA8h6B6s5X3SNJ8nUfcj/AHMoaz+O9LNIqus/crTEBQGd/GNrESikHBrncT5bfFd4ci/Eomn3O3eQAEkgAAkkmgAOSSfIAZU7EUspmdSrTHcA3w1iPMcbDopAJtR5k3zeclJ/FHZhBURamNCKZIgscbg8HdGkoVrHB45HGafulaT5Go+5H+5ipYcr/EbFwj3OszMbs6VGdoXB3MzGOQeEluW98UFlN1RpgBxtPGY3ulaT5Go+5H+5j3StJ8jUfcj/AHMj6fKvxZOuJsHWagcNpiT5GOSNk+1pO7YfategknLPZukMcdMQXYs7kdN7nc22+doJoXzQGc97pWk+RqPuR/uY90rSfI1H3I/3MHgyv8QU4LgwfZM+NR/UL+bLjMn+Nv4li1M6PGJAFiC+IKDYd28mPHiGM7OCEljSaMs2nJn/2Q=="/>
          <p:cNvSpPr>
            <a:spLocks noChangeAspect="1" noChangeArrowheads="1"/>
          </p:cNvSpPr>
          <p:nvPr/>
        </p:nvSpPr>
        <p:spPr bwMode="auto">
          <a:xfrm>
            <a:off x="203200" y="-212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cxnSp>
        <p:nvCxnSpPr>
          <p:cNvPr id="11307" name="直線コネクタ 59"/>
          <p:cNvCxnSpPr>
            <a:cxnSpLocks noChangeShapeType="1"/>
            <a:stCxn id="50" idx="5"/>
            <a:endCxn id="59" idx="2"/>
          </p:cNvCxnSpPr>
          <p:nvPr/>
        </p:nvCxnSpPr>
        <p:spPr bwMode="auto">
          <a:xfrm>
            <a:off x="5002213" y="4703763"/>
            <a:ext cx="527050" cy="8858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308" name="直線コネクタ 60"/>
          <p:cNvCxnSpPr>
            <a:cxnSpLocks noChangeShapeType="1"/>
            <a:stCxn id="50" idx="3"/>
            <a:endCxn id="59" idx="0"/>
          </p:cNvCxnSpPr>
          <p:nvPr/>
        </p:nvCxnSpPr>
        <p:spPr bwMode="auto">
          <a:xfrm flipH="1">
            <a:off x="4376738" y="4703763"/>
            <a:ext cx="525462" cy="8858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9" name="四角形吹き出し 38"/>
          <p:cNvSpPr/>
          <p:nvPr/>
        </p:nvSpPr>
        <p:spPr bwMode="auto">
          <a:xfrm>
            <a:off x="5601072" y="5839778"/>
            <a:ext cx="4104456" cy="839787"/>
          </a:xfrm>
          <a:prstGeom prst="wedgeRectCallout">
            <a:avLst>
              <a:gd name="adj1" fmla="val 36539"/>
              <a:gd name="adj2" fmla="val -30276"/>
            </a:avLst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Waseda’s</a:t>
            </a: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definition of “Global Human Resources”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ja-JP" sz="1200" dirty="0" smtClean="0">
                <a:latin typeface="+mj-ea"/>
                <a:ea typeface="+mj-ea"/>
              </a:rPr>
              <a:t>People with a global perspective who can solve problems on </a:t>
            </a:r>
            <a:r>
              <a:rPr lang="en-US" altLang="ja-JP" sz="1200" dirty="0">
                <a:latin typeface="+mj-ea"/>
                <a:ea typeface="+mj-ea"/>
              </a:rPr>
              <a:t> </a:t>
            </a:r>
            <a:r>
              <a:rPr lang="en-US" altLang="ja-JP" sz="1200" dirty="0" smtClean="0">
                <a:latin typeface="+mj-ea"/>
                <a:ea typeface="+mj-ea"/>
              </a:rPr>
              <a:t>the Global</a:t>
            </a:r>
            <a:r>
              <a:rPr lang="ja-JP" altLang="en-US" sz="1200" dirty="0" smtClean="0">
                <a:latin typeface="+mj-ea"/>
                <a:ea typeface="+mj-ea"/>
              </a:rPr>
              <a:t>・</a:t>
            </a:r>
            <a:r>
              <a:rPr lang="en-US" altLang="ja-JP" sz="1200" dirty="0" smtClean="0">
                <a:latin typeface="+mj-ea"/>
                <a:ea typeface="+mj-ea"/>
              </a:rPr>
              <a:t>Regional</a:t>
            </a:r>
            <a:r>
              <a:rPr lang="ja-JP" altLang="en-US" sz="1200" dirty="0" smtClean="0">
                <a:latin typeface="+mj-ea"/>
                <a:ea typeface="+mj-ea"/>
              </a:rPr>
              <a:t>・</a:t>
            </a:r>
            <a:r>
              <a:rPr lang="en-US" altLang="ja-JP" sz="1200" dirty="0" smtClean="0">
                <a:latin typeface="+mj-ea"/>
                <a:ea typeface="+mj-ea"/>
              </a:rPr>
              <a:t>National</a:t>
            </a:r>
            <a:r>
              <a:rPr lang="ja-JP" altLang="en-US" sz="1200" dirty="0" smtClean="0">
                <a:latin typeface="+mj-ea"/>
                <a:ea typeface="+mj-ea"/>
              </a:rPr>
              <a:t>・</a:t>
            </a:r>
            <a:r>
              <a:rPr lang="en-US" altLang="ja-JP" sz="1200" dirty="0" smtClean="0">
                <a:latin typeface="+mj-ea"/>
                <a:ea typeface="+mj-ea"/>
              </a:rPr>
              <a:t>Local levels.</a:t>
            </a:r>
            <a:endParaRPr lang="ja-JP" altLang="en-US" sz="1200" dirty="0">
              <a:latin typeface="+mj-ea"/>
              <a:ea typeface="+mj-ea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2186" y="139258"/>
            <a:ext cx="2950369" cy="484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90" name="直線矢印コネクタ 90"/>
          <p:cNvCxnSpPr>
            <a:cxnSpLocks noChangeShapeType="1"/>
          </p:cNvCxnSpPr>
          <p:nvPr/>
        </p:nvCxnSpPr>
        <p:spPr bwMode="auto">
          <a:xfrm flipV="1">
            <a:off x="8985250" y="2565400"/>
            <a:ext cx="0" cy="792163"/>
          </a:xfrm>
          <a:prstGeom prst="straightConnector1">
            <a:avLst/>
          </a:prstGeom>
          <a:noFill/>
          <a:ln w="508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170" name="タイトル 1"/>
          <p:cNvSpPr>
            <a:spLocks noGrp="1"/>
          </p:cNvSpPr>
          <p:nvPr>
            <p:ph type="title"/>
          </p:nvPr>
        </p:nvSpPr>
        <p:spPr>
          <a:xfrm>
            <a:off x="2828925" y="0"/>
            <a:ext cx="3996531" cy="6921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3200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</a:t>
            </a:r>
            <a:r>
              <a:rPr lang="en-US" altLang="ja-JP" sz="3200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II  Structure</a:t>
            </a:r>
          </a:p>
        </p:txBody>
      </p:sp>
      <p:sp>
        <p:nvSpPr>
          <p:cNvPr id="12292" name="正方形/長方形 57"/>
          <p:cNvSpPr>
            <a:spLocks noChangeArrowheads="1"/>
          </p:cNvSpPr>
          <p:nvPr/>
        </p:nvSpPr>
        <p:spPr bwMode="auto">
          <a:xfrm>
            <a:off x="344488" y="1268413"/>
            <a:ext cx="1295400" cy="20161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415925" y="1341438"/>
            <a:ext cx="1152525" cy="2159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 err="1" smtClean="0">
                <a:latin typeface="+mj-ea"/>
                <a:ea typeface="+mj-ea"/>
              </a:rPr>
              <a:t>Waseda</a:t>
            </a:r>
            <a:r>
              <a:rPr lang="en-US" altLang="ja-JP" sz="1000" b="1" dirty="0" smtClean="0">
                <a:latin typeface="+mj-ea"/>
                <a:ea typeface="+mj-ea"/>
              </a:rPr>
              <a:t> Univ.</a:t>
            </a:r>
            <a:endParaRPr lang="ja-JP" altLang="en-US" sz="1000" b="1" dirty="0">
              <a:latin typeface="+mj-ea"/>
              <a:ea typeface="+mj-ea"/>
            </a:endParaRPr>
          </a:p>
        </p:txBody>
      </p:sp>
      <p:sp>
        <p:nvSpPr>
          <p:cNvPr id="7175" name="正方形/長方形 60"/>
          <p:cNvSpPr>
            <a:spLocks noChangeArrowheads="1"/>
          </p:cNvSpPr>
          <p:nvPr/>
        </p:nvSpPr>
        <p:spPr bwMode="auto">
          <a:xfrm>
            <a:off x="344488" y="2060575"/>
            <a:ext cx="1295400" cy="358775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Pre-departure Preparation</a:t>
            </a:r>
            <a:endParaRPr lang="ja-JP" altLang="en-US" sz="1000" b="1" dirty="0">
              <a:latin typeface="+mj-ea"/>
              <a:ea typeface="+mj-ea"/>
            </a:endParaRPr>
          </a:p>
        </p:txBody>
      </p:sp>
      <p:sp>
        <p:nvSpPr>
          <p:cNvPr id="12297" name="正方形/長方形 63"/>
          <p:cNvSpPr>
            <a:spLocks noChangeArrowheads="1"/>
          </p:cNvSpPr>
          <p:nvPr/>
        </p:nvSpPr>
        <p:spPr bwMode="auto">
          <a:xfrm>
            <a:off x="2000250" y="1268413"/>
            <a:ext cx="1439863" cy="2016125"/>
          </a:xfrm>
          <a:prstGeom prst="rect">
            <a:avLst/>
          </a:prstGeom>
          <a:solidFill>
            <a:srgbClr val="23FD9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177" name="正方形/長方形 64"/>
          <p:cNvSpPr>
            <a:spLocks noChangeArrowheads="1"/>
          </p:cNvSpPr>
          <p:nvPr/>
        </p:nvSpPr>
        <p:spPr bwMode="auto">
          <a:xfrm>
            <a:off x="2073275" y="1341438"/>
            <a:ext cx="1295400" cy="215900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900" b="1" dirty="0">
                <a:latin typeface="+mj-ea"/>
                <a:ea typeface="+mj-ea"/>
              </a:rPr>
              <a:t>AIMS </a:t>
            </a:r>
            <a:r>
              <a:rPr lang="en-US" altLang="ja-JP" sz="1000" b="1" dirty="0" smtClean="0">
                <a:latin typeface="+mj-ea"/>
                <a:ea typeface="+mj-ea"/>
              </a:rPr>
              <a:t>Partner Univ.</a:t>
            </a:r>
            <a:endParaRPr lang="ja-JP" altLang="en-US" sz="900" b="1" dirty="0">
              <a:latin typeface="+mj-ea"/>
              <a:ea typeface="+mj-ea"/>
            </a:endParaRPr>
          </a:p>
        </p:txBody>
      </p:sp>
      <p:sp>
        <p:nvSpPr>
          <p:cNvPr id="7178" name="正方形/長方形 65"/>
          <p:cNvSpPr>
            <a:spLocks noChangeArrowheads="1"/>
          </p:cNvSpPr>
          <p:nvPr/>
        </p:nvSpPr>
        <p:spPr bwMode="auto">
          <a:xfrm>
            <a:off x="1928813" y="2133600"/>
            <a:ext cx="1584325" cy="252413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AIMS7</a:t>
            </a:r>
            <a:r>
              <a:rPr lang="en-US" altLang="ja-JP" sz="1000" b="1" dirty="0">
                <a:latin typeface="+mj-ea"/>
                <a:ea typeface="+mj-ea"/>
              </a:rPr>
              <a:t> </a:t>
            </a:r>
            <a:r>
              <a:rPr lang="en-US" altLang="ja-JP" sz="1000" b="1" dirty="0" smtClean="0">
                <a:latin typeface="+mj-ea"/>
                <a:ea typeface="+mj-ea"/>
              </a:rPr>
              <a:t>Specialized Courses</a:t>
            </a:r>
            <a:endParaRPr lang="ja-JP" altLang="en-US" sz="1000" b="1" dirty="0">
              <a:latin typeface="+mj-ea"/>
              <a:ea typeface="+mj-ea"/>
            </a:endParaRPr>
          </a:p>
        </p:txBody>
      </p:sp>
      <p:sp>
        <p:nvSpPr>
          <p:cNvPr id="12302" name="正方形/長方形 68"/>
          <p:cNvSpPr>
            <a:spLocks noChangeArrowheads="1"/>
          </p:cNvSpPr>
          <p:nvPr/>
        </p:nvSpPr>
        <p:spPr bwMode="auto">
          <a:xfrm>
            <a:off x="2000672" y="3573016"/>
            <a:ext cx="1439863" cy="172878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182" name="正方形/長方形 70"/>
          <p:cNvSpPr>
            <a:spLocks noChangeArrowheads="1"/>
          </p:cNvSpPr>
          <p:nvPr/>
        </p:nvSpPr>
        <p:spPr bwMode="auto">
          <a:xfrm>
            <a:off x="2000250" y="4509120"/>
            <a:ext cx="1439863" cy="360040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Pre-departure Preparation (Japan Study)</a:t>
            </a:r>
            <a:endParaRPr lang="ja-JP" altLang="en-US" sz="1000" b="1" dirty="0">
              <a:latin typeface="+mj-ea"/>
              <a:ea typeface="+mj-ea"/>
            </a:endParaRPr>
          </a:p>
        </p:txBody>
      </p:sp>
      <p:sp>
        <p:nvSpPr>
          <p:cNvPr id="7183" name="正方形/長方形 79"/>
          <p:cNvSpPr>
            <a:spLocks noChangeArrowheads="1"/>
          </p:cNvSpPr>
          <p:nvPr/>
        </p:nvSpPr>
        <p:spPr bwMode="auto">
          <a:xfrm>
            <a:off x="3873500" y="1268413"/>
            <a:ext cx="1439863" cy="4105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3944938" y="1341438"/>
            <a:ext cx="1295400" cy="2159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 err="1" smtClean="0">
                <a:latin typeface="+mj-ea"/>
                <a:ea typeface="+mj-ea"/>
              </a:rPr>
              <a:t>Waseda</a:t>
            </a:r>
            <a:r>
              <a:rPr lang="en-US" altLang="ja-JP" sz="1000" b="1" dirty="0" smtClean="0">
                <a:latin typeface="+mj-ea"/>
                <a:ea typeface="+mj-ea"/>
              </a:rPr>
              <a:t> Univ.</a:t>
            </a:r>
            <a:endParaRPr lang="ja-JP" altLang="en-US" sz="1000" b="1" dirty="0">
              <a:latin typeface="+mj-ea"/>
              <a:ea typeface="+mj-ea"/>
            </a:endParaRPr>
          </a:p>
        </p:txBody>
      </p:sp>
      <p:sp>
        <p:nvSpPr>
          <p:cNvPr id="7186" name="正方形/長方形 86"/>
          <p:cNvSpPr>
            <a:spLocks noChangeArrowheads="1"/>
          </p:cNvSpPr>
          <p:nvPr/>
        </p:nvSpPr>
        <p:spPr bwMode="auto">
          <a:xfrm>
            <a:off x="3873500" y="2133600"/>
            <a:ext cx="1439863" cy="234950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>
                <a:latin typeface="+mj-ea"/>
              </a:rPr>
              <a:t>AIMS7 Specialized Courses</a:t>
            </a:r>
            <a:endParaRPr lang="ja-JP" altLang="en-US" sz="1000" b="1" dirty="0">
              <a:latin typeface="+mj-ea"/>
            </a:endParaRPr>
          </a:p>
        </p:txBody>
      </p:sp>
      <p:sp>
        <p:nvSpPr>
          <p:cNvPr id="7187" name="正方形/長方形 87"/>
          <p:cNvSpPr>
            <a:spLocks noChangeArrowheads="1"/>
          </p:cNvSpPr>
          <p:nvPr/>
        </p:nvSpPr>
        <p:spPr bwMode="auto">
          <a:xfrm>
            <a:off x="3857625" y="2609850"/>
            <a:ext cx="1439863" cy="231775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Joint Seminar</a:t>
            </a:r>
            <a:endParaRPr lang="en-US" altLang="ja-JP" sz="1000" b="1" dirty="0">
              <a:latin typeface="+mj-ea"/>
              <a:ea typeface="+mj-ea"/>
            </a:endParaRPr>
          </a:p>
        </p:txBody>
      </p:sp>
      <p:sp>
        <p:nvSpPr>
          <p:cNvPr id="7188" name="正方形/長方形 88"/>
          <p:cNvSpPr>
            <a:spLocks noChangeArrowheads="1"/>
          </p:cNvSpPr>
          <p:nvPr/>
        </p:nvSpPr>
        <p:spPr bwMode="auto">
          <a:xfrm>
            <a:off x="3905250" y="4437063"/>
            <a:ext cx="1439863" cy="431800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en-US" altLang="ja-JP" sz="1000" b="1" dirty="0">
                <a:latin typeface="+mj-ea"/>
              </a:rPr>
              <a:t>Fieldwork, Volunteer Activities, Internships</a:t>
            </a:r>
            <a:endParaRPr lang="ja-JP" altLang="en-US" sz="1000" b="1" dirty="0">
              <a:latin typeface="+mj-ea"/>
            </a:endParaRPr>
          </a:p>
        </p:txBody>
      </p:sp>
      <p:sp>
        <p:nvSpPr>
          <p:cNvPr id="7190" name="正方形/長方形 102"/>
          <p:cNvSpPr>
            <a:spLocks noChangeArrowheads="1"/>
          </p:cNvSpPr>
          <p:nvPr/>
        </p:nvSpPr>
        <p:spPr bwMode="auto">
          <a:xfrm>
            <a:off x="1856656" y="5445125"/>
            <a:ext cx="1585044" cy="288925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30 UCTS</a:t>
            </a:r>
            <a:r>
              <a:rPr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≒</a:t>
            </a:r>
            <a:r>
              <a:rPr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16 credits</a:t>
            </a:r>
            <a:endParaRPr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191" name="正方形/長方形 103"/>
          <p:cNvSpPr>
            <a:spLocks noChangeArrowheads="1"/>
          </p:cNvSpPr>
          <p:nvPr/>
        </p:nvSpPr>
        <p:spPr bwMode="auto">
          <a:xfrm>
            <a:off x="3800872" y="5445125"/>
            <a:ext cx="1584176" cy="28892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16 credits</a:t>
            </a:r>
            <a:r>
              <a:rPr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≒</a:t>
            </a:r>
            <a:r>
              <a:rPr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30 UCTS</a:t>
            </a:r>
            <a:endParaRPr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2317" name="正方形/長方形 105"/>
          <p:cNvSpPr>
            <a:spLocks noChangeArrowheads="1"/>
          </p:cNvSpPr>
          <p:nvPr/>
        </p:nvSpPr>
        <p:spPr bwMode="auto">
          <a:xfrm>
            <a:off x="3440113" y="5445125"/>
            <a:ext cx="457200" cy="2889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ja-JP" sz="3200">
                <a:latin typeface="HG丸ｺﾞｼｯｸM-PRO" pitchFamily="50" charset="-128"/>
                <a:ea typeface="HG丸ｺﾞｼｯｸM-PRO" pitchFamily="50" charset="-128"/>
              </a:rPr>
              <a:t>+</a:t>
            </a:r>
            <a:endParaRPr lang="ja-JP" altLang="en-US" sz="32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209" name="正方形/長方形 107"/>
          <p:cNvSpPr>
            <a:spLocks noChangeArrowheads="1"/>
          </p:cNvSpPr>
          <p:nvPr/>
        </p:nvSpPr>
        <p:spPr bwMode="auto">
          <a:xfrm>
            <a:off x="8337376" y="2996952"/>
            <a:ext cx="1440037" cy="2737098"/>
          </a:xfrm>
          <a:prstGeom prst="rect">
            <a:avLst/>
          </a:prstGeom>
          <a:solidFill>
            <a:srgbClr val="9AFA26"/>
          </a:solidFill>
          <a:ln w="41275" cmpd="dbl" algn="ctr">
            <a:solidFill>
              <a:schemeClr val="tx1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u="sng" dirty="0" smtClean="0">
                <a:latin typeface="+mj-ea"/>
                <a:ea typeface="+mj-ea"/>
              </a:rPr>
              <a:t>Program Certificate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For completing 32 credits (60 UCTS) at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two universities</a:t>
            </a:r>
          </a:p>
          <a:p>
            <a:pPr marL="228600" indent="-228600"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Specialized Courses           </a:t>
            </a:r>
          </a:p>
          <a:p>
            <a:pPr marL="228600" indent="-228600"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Language Courses                  </a:t>
            </a:r>
            <a:endParaRPr lang="en-US" altLang="ja-JP" sz="1000" b="1" dirty="0">
              <a:latin typeface="+mj-ea"/>
              <a:ea typeface="+mj-ea"/>
            </a:endParaRPr>
          </a:p>
          <a:p>
            <a:pPr marL="228600" indent="-228600"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AMIS Joint Seminar </a:t>
            </a:r>
            <a:endParaRPr lang="en-US" altLang="ja-JP" sz="1000" b="1" dirty="0">
              <a:latin typeface="+mj-ea"/>
              <a:ea typeface="+mj-ea"/>
            </a:endParaRPr>
          </a:p>
          <a:p>
            <a:pPr marL="228600" indent="-228600"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Extracurricular Program</a:t>
            </a:r>
          </a:p>
          <a:p>
            <a:pPr marL="228600" indent="-228600"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AIMS7 Student Conference</a:t>
            </a:r>
            <a:endParaRPr lang="en-US" altLang="ja-JP" sz="1000" b="1" dirty="0">
              <a:latin typeface="+mj-ea"/>
              <a:ea typeface="+mj-ea"/>
            </a:endParaRPr>
          </a:p>
        </p:txBody>
      </p:sp>
      <p:sp>
        <p:nvSpPr>
          <p:cNvPr id="43" name="ホームベース 42"/>
          <p:cNvSpPr/>
          <p:nvPr/>
        </p:nvSpPr>
        <p:spPr bwMode="auto">
          <a:xfrm>
            <a:off x="344488" y="1628775"/>
            <a:ext cx="4968875" cy="288925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Study of the Destination Country’s Language 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（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 or more semesters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）</a:t>
            </a:r>
            <a:endParaRPr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pic>
        <p:nvPicPr>
          <p:cNvPr id="12322" name="Picture 44" descr="C:\Users\w427154\AppData\Local\Microsoft\Windows\Temporary Internet Files\Content.IE5\FKJDH6S9\MC90039706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39095" y="2421731"/>
            <a:ext cx="3603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2" name="角丸四角形 53"/>
          <p:cNvSpPr>
            <a:spLocks noChangeArrowheads="1"/>
          </p:cNvSpPr>
          <p:nvPr/>
        </p:nvSpPr>
        <p:spPr bwMode="auto">
          <a:xfrm>
            <a:off x="0" y="1268413"/>
            <a:ext cx="303213" cy="2016125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244" name="角丸四角形 54"/>
          <p:cNvSpPr>
            <a:spLocks noChangeArrowheads="1"/>
          </p:cNvSpPr>
          <p:nvPr/>
        </p:nvSpPr>
        <p:spPr bwMode="auto">
          <a:xfrm>
            <a:off x="0" y="3644900"/>
            <a:ext cx="303213" cy="180022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208" name="テキスト ボックス 52"/>
          <p:cNvSpPr txBox="1">
            <a:spLocks noChangeArrowheads="1"/>
          </p:cNvSpPr>
          <p:nvPr/>
        </p:nvSpPr>
        <p:spPr bwMode="auto">
          <a:xfrm>
            <a:off x="278" y="3860800"/>
            <a:ext cx="369332" cy="5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anchor="ctr">
            <a:spAutoFit/>
          </a:bodyPr>
          <a:lstStyle/>
          <a:p>
            <a:pPr>
              <a:defRPr/>
            </a:pPr>
            <a:r>
              <a:rPr lang="en-US" altLang="ja-JP" sz="1200" b="1" dirty="0" smtClean="0">
                <a:solidFill>
                  <a:schemeClr val="bg1"/>
                </a:solidFill>
                <a:latin typeface="+mj-ea"/>
                <a:ea typeface="+mj-ea"/>
              </a:rPr>
              <a:t>ASEAN</a:t>
            </a:r>
            <a:endParaRPr lang="ja-JP" altLang="en-US" sz="1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6" name="正方形/長方形 57"/>
          <p:cNvSpPr>
            <a:spLocks noChangeArrowheads="1"/>
          </p:cNvSpPr>
          <p:nvPr/>
        </p:nvSpPr>
        <p:spPr bwMode="auto">
          <a:xfrm>
            <a:off x="5745163" y="1268413"/>
            <a:ext cx="647700" cy="41052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5816600" y="1341438"/>
            <a:ext cx="504825" cy="3683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>
                <a:latin typeface="+mj-ea"/>
                <a:ea typeface="+mj-ea"/>
              </a:rPr>
              <a:t>AIMS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7</a:t>
            </a:r>
            <a:r>
              <a:rPr lang="en-US" altLang="ja-JP" sz="1000" b="1" dirty="0">
                <a:latin typeface="+mj-ea"/>
                <a:ea typeface="+mj-ea"/>
              </a:rPr>
              <a:t> </a:t>
            </a:r>
            <a:r>
              <a:rPr lang="en-US" altLang="ja-JP" sz="1000" b="1" dirty="0" smtClean="0">
                <a:latin typeface="+mj-ea"/>
                <a:ea typeface="+mj-ea"/>
              </a:rPr>
              <a:t>Uni.</a:t>
            </a:r>
            <a:endParaRPr lang="ja-JP" altLang="en-US" sz="1000" b="1" dirty="0">
              <a:latin typeface="+mj-ea"/>
              <a:ea typeface="+mj-ea"/>
            </a:endParaRPr>
          </a:p>
        </p:txBody>
      </p:sp>
      <p:sp>
        <p:nvSpPr>
          <p:cNvPr id="7212" name="正方形/長方形 86"/>
          <p:cNvSpPr>
            <a:spLocks noChangeArrowheads="1"/>
          </p:cNvSpPr>
          <p:nvPr/>
        </p:nvSpPr>
        <p:spPr bwMode="auto">
          <a:xfrm>
            <a:off x="5651500" y="3028950"/>
            <a:ext cx="814388" cy="792163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>
                <a:latin typeface="+mj-ea"/>
                <a:ea typeface="+mj-ea"/>
              </a:rPr>
              <a:t>AIMS7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Student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Conference</a:t>
            </a:r>
            <a:endParaRPr lang="ja-JP" altLang="en-US" sz="1000" b="1" dirty="0">
              <a:latin typeface="+mj-ea"/>
              <a:ea typeface="+mj-ea"/>
            </a:endParaRPr>
          </a:p>
        </p:txBody>
      </p:sp>
      <p:sp>
        <p:nvSpPr>
          <p:cNvPr id="62" name="V 字形矢印 61"/>
          <p:cNvSpPr/>
          <p:nvPr/>
        </p:nvSpPr>
        <p:spPr bwMode="auto">
          <a:xfrm>
            <a:off x="5384800" y="5445125"/>
            <a:ext cx="2881313" cy="288925"/>
          </a:xfrm>
          <a:prstGeom prst="notchedRightArrow">
            <a:avLst/>
          </a:prstGeom>
          <a:solidFill>
            <a:schemeClr val="accent2">
              <a:lumMod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5" name="正方形/長方形 102"/>
          <p:cNvSpPr>
            <a:spLocks noChangeArrowheads="1"/>
          </p:cNvSpPr>
          <p:nvPr/>
        </p:nvSpPr>
        <p:spPr bwMode="auto">
          <a:xfrm>
            <a:off x="6969224" y="1340768"/>
            <a:ext cx="2736242" cy="1123503"/>
          </a:xfrm>
          <a:prstGeom prst="rect">
            <a:avLst/>
          </a:prstGeom>
          <a:solidFill>
            <a:srgbClr val="FF0000"/>
          </a:solidFill>
          <a:ln w="57150" cmpd="tri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harsh" dir="t"/>
          </a:scene3d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50" dirty="0" smtClean="0">
                <a:solidFill>
                  <a:schemeClr val="bg1"/>
                </a:solidFill>
                <a:latin typeface="+mj-ea"/>
                <a:ea typeface="+mj-ea"/>
              </a:rPr>
              <a:t>Mastery of languages and communication skills, and development of a mind that can respect differences and mediate between different cultures, ethnicities, and fields    </a:t>
            </a:r>
            <a:r>
              <a:rPr lang="en-US" altLang="ja-JP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Cosmopolitanism</a:t>
            </a:r>
            <a:endParaRPr lang="ja-JP" altLang="en-US" sz="2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6" name="角丸四角形 65"/>
          <p:cNvSpPr/>
          <p:nvPr/>
        </p:nvSpPr>
        <p:spPr bwMode="auto">
          <a:xfrm>
            <a:off x="2000250" y="981075"/>
            <a:ext cx="1439863" cy="257175"/>
          </a:xfrm>
          <a:prstGeom prst="roundRect">
            <a:avLst/>
          </a:prstGeom>
          <a:solidFill>
            <a:srgbClr val="FFC000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Autumn Semester</a:t>
            </a:r>
            <a:endParaRPr lang="ja-JP" alt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8" name="角丸四角形 67"/>
          <p:cNvSpPr/>
          <p:nvPr/>
        </p:nvSpPr>
        <p:spPr bwMode="auto">
          <a:xfrm>
            <a:off x="344488" y="981075"/>
            <a:ext cx="1368425" cy="2159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Spring Semester</a:t>
            </a:r>
            <a:endParaRPr lang="ja-JP" alt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9" name="角丸四角形 68"/>
          <p:cNvSpPr/>
          <p:nvPr/>
        </p:nvSpPr>
        <p:spPr bwMode="auto">
          <a:xfrm>
            <a:off x="3873500" y="981075"/>
            <a:ext cx="1439863" cy="2254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Spring Semester</a:t>
            </a:r>
            <a:endParaRPr lang="ja-JP" alt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221" name="角丸四角形 70"/>
          <p:cNvSpPr>
            <a:spLocks noChangeArrowheads="1"/>
          </p:cNvSpPr>
          <p:nvPr/>
        </p:nvSpPr>
        <p:spPr bwMode="auto">
          <a:xfrm>
            <a:off x="3008313" y="6237288"/>
            <a:ext cx="4103687" cy="431800"/>
          </a:xfrm>
          <a:prstGeom prst="roundRect">
            <a:avLst>
              <a:gd name="adj" fmla="val 16667"/>
            </a:avLst>
          </a:prstGeom>
          <a:solidFill>
            <a:srgbClr val="9AFA26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dirty="0" smtClean="0">
                <a:latin typeface="+mj-ea"/>
                <a:ea typeface="+mj-ea"/>
              </a:rPr>
              <a:t>Credit Units at </a:t>
            </a:r>
            <a:r>
              <a:rPr lang="en-US" altLang="ja-JP" sz="1200" dirty="0" err="1" smtClean="0">
                <a:latin typeface="+mj-ea"/>
                <a:ea typeface="+mj-ea"/>
              </a:rPr>
              <a:t>Waseda</a:t>
            </a:r>
            <a:r>
              <a:rPr lang="en-US" altLang="ja-JP" sz="1200" dirty="0" smtClean="0">
                <a:latin typeface="+mj-ea"/>
                <a:ea typeface="+mj-ea"/>
              </a:rPr>
              <a:t> and the Partner University to be converted by means of </a:t>
            </a:r>
            <a:r>
              <a:rPr lang="ja-JP" altLang="en-US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ＵＣＴＳ</a:t>
            </a:r>
            <a:endParaRPr lang="ja-JP" altLang="en-US" sz="1200" dirty="0">
              <a:latin typeface="+mj-ea"/>
              <a:ea typeface="+mj-ea"/>
            </a:endParaRPr>
          </a:p>
        </p:txBody>
      </p:sp>
      <p:sp>
        <p:nvSpPr>
          <p:cNvPr id="7223" name="正方形/長方形 65"/>
          <p:cNvSpPr>
            <a:spLocks noChangeArrowheads="1"/>
          </p:cNvSpPr>
          <p:nvPr/>
        </p:nvSpPr>
        <p:spPr bwMode="auto">
          <a:xfrm>
            <a:off x="2000250" y="4005065"/>
            <a:ext cx="1439863" cy="216023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>
                <a:latin typeface="+mj-ea"/>
              </a:rPr>
              <a:t>AIMS7 Specialized Courses</a:t>
            </a:r>
            <a:endParaRPr lang="ja-JP" altLang="en-US" sz="1000" b="1" dirty="0">
              <a:latin typeface="+mj-ea"/>
            </a:endParaRPr>
          </a:p>
        </p:txBody>
      </p:sp>
      <p:pic>
        <p:nvPicPr>
          <p:cNvPr id="12343" name="Picture 44" descr="C:\Users\w427154\AppData\Local\Microsoft\Windows\Temporary Internet Files\Content.IE5\FKJDH6S9\MC90039706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77419" y="2418556"/>
            <a:ext cx="3587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44" name="Picture 44" descr="C:\Users\w427154\AppData\Local\Microsoft\Windows\Temporary Internet Files\Content.IE5\FKJDH6S9\MC90039706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73451" y="4167187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角丸四角形 56"/>
          <p:cNvSpPr/>
          <p:nvPr/>
        </p:nvSpPr>
        <p:spPr bwMode="auto">
          <a:xfrm>
            <a:off x="6753225" y="981075"/>
            <a:ext cx="1439863" cy="266700"/>
          </a:xfrm>
          <a:prstGeom prst="roundRect">
            <a:avLst/>
          </a:prstGeom>
          <a:solidFill>
            <a:srgbClr val="FFC000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Autumn Semester</a:t>
            </a:r>
            <a:endParaRPr lang="ja-JP" alt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0" name="角丸四角形 59"/>
          <p:cNvSpPr/>
          <p:nvPr/>
        </p:nvSpPr>
        <p:spPr bwMode="auto">
          <a:xfrm>
            <a:off x="5673080" y="981075"/>
            <a:ext cx="719783" cy="25717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5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SummerBreak</a:t>
            </a:r>
            <a:r>
              <a:rPr lang="en-US" altLang="ja-JP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endParaRPr lang="ja-JP" alt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2347" name="正方形/長方形 68"/>
          <p:cNvSpPr>
            <a:spLocks noChangeArrowheads="1"/>
          </p:cNvSpPr>
          <p:nvPr/>
        </p:nvSpPr>
        <p:spPr bwMode="auto">
          <a:xfrm>
            <a:off x="6753225" y="3644900"/>
            <a:ext cx="1439863" cy="1728788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ホームベース 43"/>
          <p:cNvSpPr>
            <a:spLocks noChangeArrowheads="1"/>
          </p:cNvSpPr>
          <p:nvPr/>
        </p:nvSpPr>
        <p:spPr bwMode="auto">
          <a:xfrm>
            <a:off x="2000250" y="5013325"/>
            <a:ext cx="6192838" cy="287338"/>
          </a:xfrm>
          <a:prstGeom prst="homePlate">
            <a:avLst>
              <a:gd name="adj" fmla="val 50151"/>
            </a:avLst>
          </a:prstGeom>
          <a:solidFill>
            <a:srgbClr val="00B0F0"/>
          </a:solidFill>
          <a:ln w="444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Japanese Language Study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（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 or more semesters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）</a:t>
            </a:r>
            <a:endParaRPr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6" name="正方形/長方形 69"/>
          <p:cNvSpPr>
            <a:spLocks noChangeArrowheads="1"/>
          </p:cNvSpPr>
          <p:nvPr/>
        </p:nvSpPr>
        <p:spPr bwMode="auto">
          <a:xfrm>
            <a:off x="6824663" y="3716338"/>
            <a:ext cx="1295400" cy="215900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AIMS Partner Univ.</a:t>
            </a:r>
            <a:endParaRPr lang="ja-JP" altLang="en-US" sz="1000" b="1" dirty="0">
              <a:latin typeface="+mj-ea"/>
              <a:ea typeface="+mj-ea"/>
            </a:endParaRPr>
          </a:p>
        </p:txBody>
      </p:sp>
      <p:sp>
        <p:nvSpPr>
          <p:cNvPr id="77" name="正方形/長方形 65"/>
          <p:cNvSpPr>
            <a:spLocks noChangeArrowheads="1"/>
          </p:cNvSpPr>
          <p:nvPr/>
        </p:nvSpPr>
        <p:spPr bwMode="auto">
          <a:xfrm>
            <a:off x="6753225" y="4365625"/>
            <a:ext cx="1439863" cy="288925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>
                <a:latin typeface="+mj-ea"/>
              </a:rPr>
              <a:t>AIMS7 Specialized Courses</a:t>
            </a:r>
            <a:endParaRPr lang="ja-JP" altLang="en-US" sz="1000" b="1" dirty="0">
              <a:latin typeface="+mj-ea"/>
            </a:endParaRPr>
          </a:p>
        </p:txBody>
      </p:sp>
      <p:sp>
        <p:nvSpPr>
          <p:cNvPr id="73" name="正方形/長方形 65"/>
          <p:cNvSpPr>
            <a:spLocks noChangeArrowheads="1"/>
          </p:cNvSpPr>
          <p:nvPr/>
        </p:nvSpPr>
        <p:spPr bwMode="auto">
          <a:xfrm>
            <a:off x="344488" y="2636838"/>
            <a:ext cx="1295400" cy="319087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50" b="1" dirty="0" smtClean="0">
                <a:latin typeface="+mj-ea"/>
                <a:ea typeface="+mj-ea"/>
              </a:rPr>
              <a:t>AIMS7 Specialized Courses</a:t>
            </a:r>
            <a:endParaRPr lang="ja-JP" altLang="en-US" sz="1050" b="1" dirty="0">
              <a:latin typeface="+mj-ea"/>
              <a:ea typeface="+mj-ea"/>
            </a:endParaRPr>
          </a:p>
        </p:txBody>
      </p:sp>
      <p:pic>
        <p:nvPicPr>
          <p:cNvPr id="12354" name="Picture 7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59400" y="2420938"/>
            <a:ext cx="360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正方形/長方形 88"/>
          <p:cNvSpPr>
            <a:spLocks noChangeArrowheads="1"/>
          </p:cNvSpPr>
          <p:nvPr/>
        </p:nvSpPr>
        <p:spPr bwMode="auto">
          <a:xfrm>
            <a:off x="2073275" y="2565400"/>
            <a:ext cx="1439863" cy="431800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Fieldwork, Volunteer Activities, Internships</a:t>
            </a:r>
            <a:endParaRPr lang="ja-JP" altLang="en-US" sz="1000" b="1" dirty="0">
              <a:latin typeface="+mj-ea"/>
              <a:ea typeface="+mj-ea"/>
            </a:endParaRPr>
          </a:p>
        </p:txBody>
      </p:sp>
      <p:sp>
        <p:nvSpPr>
          <p:cNvPr id="63" name="ホームベース 62"/>
          <p:cNvSpPr/>
          <p:nvPr/>
        </p:nvSpPr>
        <p:spPr bwMode="auto">
          <a:xfrm>
            <a:off x="344488" y="5876925"/>
            <a:ext cx="9432925" cy="288925"/>
          </a:xfrm>
          <a:prstGeom prst="homePlate">
            <a:avLst/>
          </a:prstGeom>
          <a:solidFill>
            <a:srgbClr val="002060"/>
          </a:solidFill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Student Portfolio</a:t>
            </a:r>
            <a:r>
              <a:rPr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</a:t>
            </a:r>
            <a:r>
              <a:rPr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※The student’s own collection of work and accomplishments during the course of the program</a:t>
            </a:r>
            <a:endParaRPr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9" name="額縁 78"/>
          <p:cNvSpPr/>
          <p:nvPr/>
        </p:nvSpPr>
        <p:spPr bwMode="auto">
          <a:xfrm>
            <a:off x="2000672" y="3284984"/>
            <a:ext cx="3312368" cy="360040"/>
          </a:xfrm>
          <a:prstGeom prst="bevel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0000">
                <a:srgbClr val="A8DFE3"/>
              </a:gs>
              <a:gs pos="100000">
                <a:srgbClr val="A8E1E5"/>
              </a:gs>
            </a:gsLst>
            <a:lin ang="16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harsh" dir="t"/>
          </a:scene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Tandem Study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（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2 semesters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）</a:t>
            </a:r>
            <a:endParaRPr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2358" name="上カーブ矢印 74"/>
          <p:cNvSpPr>
            <a:spLocks noChangeArrowheads="1"/>
          </p:cNvSpPr>
          <p:nvPr/>
        </p:nvSpPr>
        <p:spPr bwMode="auto">
          <a:xfrm rot="-5400000">
            <a:off x="4941094" y="3247232"/>
            <a:ext cx="795337" cy="406400"/>
          </a:xfrm>
          <a:prstGeom prst="curvedUpArrow">
            <a:avLst>
              <a:gd name="adj1" fmla="val 24961"/>
              <a:gd name="adj2" fmla="val 49913"/>
              <a:gd name="adj3" fmla="val 25000"/>
            </a:avLst>
          </a:prstGeom>
          <a:solidFill>
            <a:srgbClr val="66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2359" name="Picture 44" descr="C:\Users\w427154\AppData\Local\Microsoft\Windows\Temporary Internet Files\Content.IE5\FKJDH6S9\MC90039706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44319" y="4148932"/>
            <a:ext cx="3619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60" name="Picture 7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10325" y="2420938"/>
            <a:ext cx="360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61" name="Picture 7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92863" y="4149725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角丸四角形吹き出し 94"/>
          <p:cNvSpPr/>
          <p:nvPr/>
        </p:nvSpPr>
        <p:spPr bwMode="auto">
          <a:xfrm>
            <a:off x="379413" y="3392488"/>
            <a:ext cx="1441450" cy="2340768"/>
          </a:xfrm>
          <a:prstGeom prst="wedgeRoundRectCallout">
            <a:avLst>
              <a:gd name="adj1" fmla="val 77404"/>
              <a:gd name="adj2" fmla="val -44757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400" b="1" dirty="0" smtClean="0">
                <a:latin typeface="+mj-ea"/>
                <a:ea typeface="+mj-ea"/>
              </a:rPr>
              <a:t>Tandem Study</a:t>
            </a:r>
            <a:endParaRPr lang="en-US" altLang="ja-JP" sz="1400" b="1" dirty="0">
              <a:latin typeface="+mj-ea"/>
              <a:ea typeface="+mj-ea"/>
            </a:endParaRPr>
          </a:p>
          <a:p>
            <a:pPr algn="ctr">
              <a:spcBef>
                <a:spcPct val="20000"/>
              </a:spcBef>
              <a:defRPr/>
            </a:pPr>
            <a:endParaRPr lang="en-US" altLang="ja-JP" sz="1400" b="1" dirty="0">
              <a:latin typeface="+mj-ea"/>
              <a:ea typeface="+mj-ea"/>
            </a:endParaRPr>
          </a:p>
          <a:p>
            <a:pPr algn="ctr">
              <a:spcBef>
                <a:spcPct val="20000"/>
              </a:spcBef>
              <a:defRPr/>
            </a:pPr>
            <a:endParaRPr lang="en-US" altLang="ja-JP" sz="1400" b="1" dirty="0">
              <a:latin typeface="+mj-ea"/>
              <a:ea typeface="+mj-ea"/>
            </a:endParaRPr>
          </a:p>
          <a:p>
            <a:pPr algn="ctr">
              <a:spcBef>
                <a:spcPct val="20000"/>
              </a:spcBef>
              <a:defRPr/>
            </a:pPr>
            <a:endParaRPr lang="en-US" altLang="ja-JP" sz="1100" dirty="0">
              <a:latin typeface="+mj-ea"/>
              <a:ea typeface="+mj-ea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altLang="ja-JP" sz="1100" dirty="0">
                <a:latin typeface="+mj-ea"/>
                <a:ea typeface="+mj-ea"/>
              </a:rPr>
              <a:t>Students from both </a:t>
            </a:r>
            <a:r>
              <a:rPr lang="en-US" altLang="ja-JP" sz="1100" dirty="0" smtClean="0">
                <a:latin typeface="+mj-ea"/>
                <a:ea typeface="+mj-ea"/>
              </a:rPr>
              <a:t>universities work together  in class, language practice, fieldwork </a:t>
            </a:r>
            <a:r>
              <a:rPr lang="en-US" altLang="ja-JP" sz="1100" dirty="0">
                <a:latin typeface="+mj-ea"/>
                <a:ea typeface="+mj-ea"/>
              </a:rPr>
              <a:t>and volunteer </a:t>
            </a:r>
            <a:r>
              <a:rPr lang="en-US" altLang="ja-JP" sz="1100" dirty="0" smtClean="0">
                <a:latin typeface="+mj-ea"/>
                <a:ea typeface="+mj-ea"/>
              </a:rPr>
              <a:t>activities.</a:t>
            </a:r>
            <a:endParaRPr lang="ja-JP" altLang="en-US" sz="1100" dirty="0">
              <a:latin typeface="+mj-ea"/>
              <a:ea typeface="+mj-ea"/>
            </a:endParaRPr>
          </a:p>
        </p:txBody>
      </p:sp>
      <p:sp>
        <p:nvSpPr>
          <p:cNvPr id="12367" name="右カーブ矢印 72"/>
          <p:cNvSpPr>
            <a:spLocks noChangeArrowheads="1"/>
          </p:cNvSpPr>
          <p:nvPr/>
        </p:nvSpPr>
        <p:spPr bwMode="auto">
          <a:xfrm>
            <a:off x="1819275" y="3143250"/>
            <a:ext cx="360363" cy="717550"/>
          </a:xfrm>
          <a:prstGeom prst="curvedRightArrow">
            <a:avLst>
              <a:gd name="adj1" fmla="val 24964"/>
              <a:gd name="adj2" fmla="val 54094"/>
              <a:gd name="adj3" fmla="val 29468"/>
            </a:avLst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2368" name="Picture 5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0512" y="3861048"/>
            <a:ext cx="1192212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正方形/長方形 86"/>
          <p:cNvSpPr>
            <a:spLocks noChangeArrowheads="1"/>
          </p:cNvSpPr>
          <p:nvPr/>
        </p:nvSpPr>
        <p:spPr bwMode="auto">
          <a:xfrm>
            <a:off x="3892550" y="4130675"/>
            <a:ext cx="1439863" cy="234950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>
                <a:latin typeface="+mj-ea"/>
              </a:rPr>
              <a:t>AIMS7 Specialized Courses</a:t>
            </a:r>
            <a:endParaRPr lang="ja-JP" altLang="en-US" sz="1000" b="1" dirty="0">
              <a:latin typeface="+mj-ea"/>
            </a:endParaRPr>
          </a:p>
        </p:txBody>
      </p:sp>
      <p:sp>
        <p:nvSpPr>
          <p:cNvPr id="64" name="正方形/長方形 87"/>
          <p:cNvSpPr>
            <a:spLocks noChangeArrowheads="1"/>
          </p:cNvSpPr>
          <p:nvPr/>
        </p:nvSpPr>
        <p:spPr bwMode="auto">
          <a:xfrm>
            <a:off x="3887788" y="3771900"/>
            <a:ext cx="1439862" cy="217488"/>
          </a:xfrm>
          <a:prstGeom prst="rect">
            <a:avLst/>
          </a:prstGeom>
          <a:solidFill>
            <a:schemeClr val="bg1">
              <a:alpha val="0"/>
            </a:schemeClr>
          </a:solidFill>
          <a:ln w="47625" algn="ctr">
            <a:noFill/>
            <a:round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000" b="1" dirty="0" smtClean="0">
                <a:latin typeface="+mj-ea"/>
                <a:ea typeface="+mj-ea"/>
              </a:rPr>
              <a:t>Joint Seminar</a:t>
            </a:r>
            <a:endParaRPr lang="en-US" altLang="ja-JP" sz="1000" b="1" dirty="0">
              <a:latin typeface="+mj-ea"/>
              <a:ea typeface="+mj-ea"/>
            </a:endParaRPr>
          </a:p>
        </p:txBody>
      </p:sp>
      <p:sp>
        <p:nvSpPr>
          <p:cNvPr id="67" name="テキスト ボックス 52"/>
          <p:cNvSpPr txBox="1">
            <a:spLocks noChangeArrowheads="1"/>
          </p:cNvSpPr>
          <p:nvPr/>
        </p:nvSpPr>
        <p:spPr bwMode="auto">
          <a:xfrm>
            <a:off x="-15552" y="1700808"/>
            <a:ext cx="369332" cy="5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anchor="ctr">
            <a:spAutoFit/>
          </a:bodyPr>
          <a:lstStyle/>
          <a:p>
            <a:pPr>
              <a:defRPr/>
            </a:pPr>
            <a:r>
              <a:rPr lang="en-US" altLang="ja-JP" sz="1200" b="1" dirty="0" smtClean="0">
                <a:solidFill>
                  <a:schemeClr val="bg1"/>
                </a:solidFill>
                <a:latin typeface="+mj-ea"/>
                <a:ea typeface="+mj-ea"/>
              </a:rPr>
              <a:t>JAPAN</a:t>
            </a:r>
            <a:endParaRPr lang="ja-JP" altLang="en-US" sz="1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2186" y="139258"/>
            <a:ext cx="2950369" cy="484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角丸四角形 30"/>
          <p:cNvSpPr>
            <a:spLocks noChangeArrowheads="1"/>
          </p:cNvSpPr>
          <p:nvPr/>
        </p:nvSpPr>
        <p:spPr bwMode="auto">
          <a:xfrm>
            <a:off x="6681192" y="2133599"/>
            <a:ext cx="3024783" cy="1295401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41275" algn="ctr">
            <a:solidFill>
              <a:srgbClr val="6600FF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39" name="角丸四角形 29"/>
          <p:cNvSpPr>
            <a:spLocks noChangeArrowheads="1"/>
          </p:cNvSpPr>
          <p:nvPr/>
        </p:nvSpPr>
        <p:spPr bwMode="auto">
          <a:xfrm>
            <a:off x="200025" y="2132805"/>
            <a:ext cx="5689079" cy="1295401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41275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65438" y="0"/>
            <a:ext cx="4103786" cy="692150"/>
          </a:xfrm>
        </p:spPr>
        <p:txBody>
          <a:bodyPr/>
          <a:lstStyle/>
          <a:p>
            <a:pPr algn="ctr">
              <a:defRPr/>
            </a:pPr>
            <a:r>
              <a:rPr lang="en-US" altLang="ja-JP" sz="3200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III  Goals</a:t>
            </a:r>
            <a:endParaRPr lang="en-US" altLang="ja-JP" sz="3200" b="1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200025" y="980729"/>
            <a:ext cx="2087563" cy="5051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Study of English and Local Languages</a:t>
            </a:r>
            <a:endParaRPr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435092" y="979353"/>
            <a:ext cx="2160588" cy="50517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Fieldwork, Internships, and Volunteer Activities</a:t>
            </a:r>
            <a:endParaRPr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4808538" y="980729"/>
            <a:ext cx="2374900" cy="50517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Tandem Extracurricular Program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222" name="正方形/長方形 10"/>
          <p:cNvSpPr>
            <a:spLocks noChangeArrowheads="1"/>
          </p:cNvSpPr>
          <p:nvPr/>
        </p:nvSpPr>
        <p:spPr bwMode="auto">
          <a:xfrm>
            <a:off x="7329488" y="980729"/>
            <a:ext cx="2376487" cy="505171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Joint Seminars &amp; Courses on </a:t>
            </a:r>
            <a:r>
              <a:rPr lang="en-US" altLang="ja-JP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Pluriligualism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and </a:t>
            </a:r>
            <a:r>
              <a:rPr lang="en-US" altLang="ja-JP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Pluriculturalism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3050" y="2348880"/>
            <a:ext cx="2162042" cy="503858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Acquisition of Language Skills (</a:t>
            </a:r>
            <a:r>
              <a:rPr lang="en-US" altLang="ja-JP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Plurilingualism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)</a:t>
            </a:r>
            <a:endParaRPr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224" name="正方形/長方形 12"/>
          <p:cNvSpPr>
            <a:spLocks noChangeArrowheads="1"/>
          </p:cNvSpPr>
          <p:nvPr/>
        </p:nvSpPr>
        <p:spPr bwMode="auto">
          <a:xfrm>
            <a:off x="2660650" y="2348880"/>
            <a:ext cx="3009294" cy="503858"/>
          </a:xfrm>
          <a:prstGeom prst="rect">
            <a:avLst/>
          </a:prstGeom>
          <a:solidFill>
            <a:srgbClr val="9AFA26"/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Acquisition 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of Communicative 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Skills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for </a:t>
            </a:r>
            <a:r>
              <a:rPr lang="en-US" altLang="ja-JP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Plurilingual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・</a:t>
            </a:r>
            <a:r>
              <a:rPr lang="en-US" altLang="ja-JP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Pluricultural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Environments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225" name="正方形/長方形 13"/>
          <p:cNvSpPr>
            <a:spLocks noChangeArrowheads="1"/>
          </p:cNvSpPr>
          <p:nvPr/>
        </p:nvSpPr>
        <p:spPr bwMode="auto">
          <a:xfrm>
            <a:off x="6794499" y="2348880"/>
            <a:ext cx="2838451" cy="503858"/>
          </a:xfrm>
          <a:prstGeom prst="rect">
            <a:avLst/>
          </a:prstGeom>
          <a:solidFill>
            <a:schemeClr val="tx2"/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Knowledge &amp; Understandings of </a:t>
            </a:r>
            <a:r>
              <a:rPr lang="en-US" altLang="ja-JP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Plurilingual</a:t>
            </a:r>
            <a:r>
              <a: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 </a:t>
            </a:r>
            <a:r>
              <a:rPr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&amp; </a:t>
            </a:r>
            <a:r>
              <a:rPr lang="en-US" altLang="ja-JP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Pluricultural</a:t>
            </a:r>
            <a:r>
              <a:rPr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 Environment</a:t>
            </a:r>
            <a:endParaRPr lang="en-US" altLang="ja-JP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25" name="右矢印 24"/>
          <p:cNvSpPr/>
          <p:nvPr/>
        </p:nvSpPr>
        <p:spPr bwMode="auto">
          <a:xfrm rot="5400000">
            <a:off x="1055688" y="1638300"/>
            <a:ext cx="390525" cy="371475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6" name="右矢印 25"/>
          <p:cNvSpPr/>
          <p:nvPr/>
        </p:nvSpPr>
        <p:spPr bwMode="auto">
          <a:xfrm rot="5400000">
            <a:off x="8399463" y="1638300"/>
            <a:ext cx="390525" cy="371475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7" name="右矢印 26"/>
          <p:cNvSpPr/>
          <p:nvPr/>
        </p:nvSpPr>
        <p:spPr bwMode="auto">
          <a:xfrm rot="5400000">
            <a:off x="3287713" y="1638300"/>
            <a:ext cx="390525" cy="371475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8" name="右矢印 27"/>
          <p:cNvSpPr/>
          <p:nvPr/>
        </p:nvSpPr>
        <p:spPr bwMode="auto">
          <a:xfrm rot="6936959">
            <a:off x="4865177" y="1666665"/>
            <a:ext cx="390525" cy="371475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9" name="右矢印 28"/>
          <p:cNvSpPr/>
          <p:nvPr/>
        </p:nvSpPr>
        <p:spPr bwMode="auto">
          <a:xfrm rot="2755265">
            <a:off x="6611938" y="1639888"/>
            <a:ext cx="390525" cy="371475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233" name="正方形/長方形 31"/>
          <p:cNvSpPr>
            <a:spLocks noChangeArrowheads="1"/>
          </p:cNvSpPr>
          <p:nvPr/>
        </p:nvSpPr>
        <p:spPr bwMode="auto">
          <a:xfrm>
            <a:off x="2316063" y="2872583"/>
            <a:ext cx="1054199" cy="431800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SKILLS</a:t>
            </a:r>
            <a:endParaRPr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234" name="正方形/長方形 32"/>
          <p:cNvSpPr>
            <a:spLocks noChangeArrowheads="1"/>
          </p:cNvSpPr>
          <p:nvPr/>
        </p:nvSpPr>
        <p:spPr bwMode="auto">
          <a:xfrm>
            <a:off x="7544878" y="2872583"/>
            <a:ext cx="1512417" cy="431800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MIND-SET</a:t>
            </a:r>
            <a:endParaRPr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14379" name="正方形/長方形 34"/>
          <p:cNvSpPr>
            <a:spLocks noChangeArrowheads="1"/>
          </p:cNvSpPr>
          <p:nvPr/>
        </p:nvSpPr>
        <p:spPr bwMode="auto">
          <a:xfrm>
            <a:off x="6000750" y="2708272"/>
            <a:ext cx="576262" cy="144463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80" name="正方形/長方形 35"/>
          <p:cNvSpPr>
            <a:spLocks noChangeArrowheads="1"/>
          </p:cNvSpPr>
          <p:nvPr/>
        </p:nvSpPr>
        <p:spPr bwMode="auto">
          <a:xfrm rot="-5400000">
            <a:off x="6000750" y="2698747"/>
            <a:ext cx="576263" cy="14446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en-US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44937" y="4105468"/>
            <a:ext cx="9361038" cy="1296144"/>
          </a:xfrm>
          <a:prstGeom prst="rect">
            <a:avLst/>
          </a:prstGeom>
          <a:solidFill>
            <a:srgbClr val="0070C0"/>
          </a:solidFill>
          <a:ln w="50800" cap="flat" cmpd="sng" algn="ctr"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en-US" altLang="ja-JP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Output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: 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Cohorts 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of 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cosmopolitan 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people 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active 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on the world stage and 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successful 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at both the global and the local 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level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Outcome</a:t>
            </a:r>
            <a:r>
              <a:rPr lang="ja-JP" alt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：①</a:t>
            </a:r>
            <a:r>
              <a:rPr lang="en-US" altLang="ja-JP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Plurilingualism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: Practical 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ability in the mother tongue, English, and local 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languages</a:t>
            </a:r>
          </a:p>
          <a:p>
            <a:pPr>
              <a:spcBef>
                <a:spcPct val="20000"/>
              </a:spcBef>
              <a:defRPr/>
            </a:pPr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　　　　　</a:t>
            </a:r>
            <a:r>
              <a:rPr lang="ja-JP" alt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②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Ability 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to 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communicate 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with people of different cultures, ethnic groups, cultures, and 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fields</a:t>
            </a:r>
            <a:endParaRPr lang="en-US" altLang="ja-JP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spcBef>
                <a:spcPct val="20000"/>
              </a:spcBef>
              <a:defRPr/>
            </a:pPr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　　　　　</a:t>
            </a:r>
            <a:r>
              <a:rPr lang="ja-JP" alt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③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Respect for different values and ability to mediate between different cultures, ethnic groups, and 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fields</a:t>
            </a:r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　</a:t>
            </a:r>
          </a:p>
        </p:txBody>
      </p:sp>
      <p:sp>
        <p:nvSpPr>
          <p:cNvPr id="38" name="角丸四角形 37"/>
          <p:cNvSpPr/>
          <p:nvPr/>
        </p:nvSpPr>
        <p:spPr bwMode="auto">
          <a:xfrm>
            <a:off x="931863" y="6019453"/>
            <a:ext cx="1419225" cy="64928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Multinational Corporations</a:t>
            </a:r>
            <a:endParaRPr lang="ja-JP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9" name="角丸四角形 38"/>
          <p:cNvSpPr/>
          <p:nvPr/>
        </p:nvSpPr>
        <p:spPr bwMode="auto">
          <a:xfrm>
            <a:off x="2660650" y="6037503"/>
            <a:ext cx="1416050" cy="64928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International Organizations</a:t>
            </a:r>
            <a:endParaRPr lang="ja-JP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0" name="角丸四角形 39"/>
          <p:cNvSpPr/>
          <p:nvPr/>
        </p:nvSpPr>
        <p:spPr bwMode="auto">
          <a:xfrm>
            <a:off x="4376737" y="6069329"/>
            <a:ext cx="1419225" cy="649287"/>
          </a:xfrm>
          <a:prstGeom prst="roundRect">
            <a:avLst/>
          </a:prstGeom>
          <a:solidFill>
            <a:schemeClr val="accent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Educational Institutions</a:t>
            </a:r>
            <a:endParaRPr lang="ja-JP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1" name="角丸四角形 40"/>
          <p:cNvSpPr/>
          <p:nvPr/>
        </p:nvSpPr>
        <p:spPr bwMode="auto">
          <a:xfrm>
            <a:off x="6115049" y="6054248"/>
            <a:ext cx="1419225" cy="649287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NPOs/NGOs</a:t>
            </a:r>
            <a:endParaRPr lang="ja-JP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244" name="角丸四角形 41"/>
          <p:cNvSpPr>
            <a:spLocks noChangeArrowheads="1"/>
          </p:cNvSpPr>
          <p:nvPr/>
        </p:nvSpPr>
        <p:spPr bwMode="auto">
          <a:xfrm>
            <a:off x="7885906" y="6026485"/>
            <a:ext cx="1417637" cy="649287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Inter-Cultural Ambassadors</a:t>
            </a:r>
            <a:endParaRPr lang="ja-JP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4" name="下矢印 43"/>
          <p:cNvSpPr/>
          <p:nvPr/>
        </p:nvSpPr>
        <p:spPr bwMode="auto">
          <a:xfrm>
            <a:off x="4441825" y="3573016"/>
            <a:ext cx="935038" cy="431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14402" name="直線コネクタ 47"/>
          <p:cNvCxnSpPr>
            <a:cxnSpLocks noChangeShapeType="1"/>
          </p:cNvCxnSpPr>
          <p:nvPr/>
        </p:nvCxnSpPr>
        <p:spPr bwMode="auto">
          <a:xfrm>
            <a:off x="1604169" y="5661248"/>
            <a:ext cx="687705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403" name="直線矢印コネクタ 54"/>
          <p:cNvCxnSpPr>
            <a:cxnSpLocks noChangeShapeType="1"/>
          </p:cNvCxnSpPr>
          <p:nvPr/>
        </p:nvCxnSpPr>
        <p:spPr bwMode="auto">
          <a:xfrm rot="5400000">
            <a:off x="1460501" y="5804695"/>
            <a:ext cx="360362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404" name="直線矢印コネクタ 58"/>
          <p:cNvCxnSpPr>
            <a:cxnSpLocks noChangeShapeType="1"/>
          </p:cNvCxnSpPr>
          <p:nvPr/>
        </p:nvCxnSpPr>
        <p:spPr bwMode="auto">
          <a:xfrm rot="5400000">
            <a:off x="3189288" y="5840635"/>
            <a:ext cx="360362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405" name="直線矢印コネクタ 59"/>
          <p:cNvCxnSpPr>
            <a:cxnSpLocks noChangeShapeType="1"/>
          </p:cNvCxnSpPr>
          <p:nvPr/>
        </p:nvCxnSpPr>
        <p:spPr bwMode="auto">
          <a:xfrm>
            <a:off x="5086350" y="5414169"/>
            <a:ext cx="0" cy="6492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406" name="直線矢印コネクタ 60"/>
          <p:cNvCxnSpPr>
            <a:cxnSpLocks noChangeShapeType="1"/>
          </p:cNvCxnSpPr>
          <p:nvPr/>
        </p:nvCxnSpPr>
        <p:spPr bwMode="auto">
          <a:xfrm rot="5400000">
            <a:off x="6615112" y="5874767"/>
            <a:ext cx="360363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407" name="直線矢印コネクタ 61"/>
          <p:cNvCxnSpPr>
            <a:cxnSpLocks noChangeShapeType="1"/>
          </p:cNvCxnSpPr>
          <p:nvPr/>
        </p:nvCxnSpPr>
        <p:spPr bwMode="auto">
          <a:xfrm rot="5400000">
            <a:off x="8287929" y="5804327"/>
            <a:ext cx="360362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2" name="右矢印 41"/>
          <p:cNvSpPr/>
          <p:nvPr/>
        </p:nvSpPr>
        <p:spPr bwMode="auto">
          <a:xfrm rot="7468815">
            <a:off x="7326313" y="1636713"/>
            <a:ext cx="390525" cy="371475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2186" y="139258"/>
            <a:ext cx="2950369" cy="484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17&quot;&gt;&lt;object type=&quot;3&quot; unique_id=&quot;10018&quot;&gt;&lt;property id=&quot;20148&quot; value=&quot;5&quot;/&gt;&lt;property id=&quot;20300&quot; value=&quot;Slide 1 - &amp;quot;I  Overview&amp;quot;&quot;/&gt;&lt;property id=&quot;20307&quot; value=&quot;481&quot;/&gt;&lt;/object&gt;&lt;object type=&quot;3&quot; unique_id=&quot;10019&quot;&gt;&lt;property id=&quot;20148&quot; value=&quot;5&quot;/&gt;&lt;property id=&quot;20300&quot; value=&quot;Slide 2 - &amp;quot; II  Structure&amp;quot;&quot;/&gt;&lt;property id=&quot;20307&quot; value=&quot;472&quot;/&gt;&lt;/object&gt;&lt;object type=&quot;3&quot; unique_id=&quot;10020&quot;&gt;&lt;property id=&quot;20148&quot; value=&quot;5&quot;/&gt;&lt;property id=&quot;20300&quot; value=&quot;Slide 3 - &amp;quot;III  Goals&amp;quot;&quot;/&gt;&lt;property id=&quot;20307&quot; value=&quot;449&quot;/&gt;&lt;/object&gt;&lt;/object&gt;&lt;object type=&quot;8&quot; unique_id=&quot;1002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_Global">
  <a:themeElements>
    <a:clrScheme name="1_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1_Global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1_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Global">
  <a:themeElements>
    <a:clrScheme name="1_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1_Global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1_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Global">
  <a:themeElements>
    <a:clrScheme name="1_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1_Global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1_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17252</TotalTime>
  <Words>376</Words>
  <Application>Microsoft Office PowerPoint</Application>
  <PresentationFormat>A4 210 x 297 mm</PresentationFormat>
  <Paragraphs>110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1_Global</vt:lpstr>
      <vt:lpstr>2_Global</vt:lpstr>
      <vt:lpstr>3_Global</vt:lpstr>
      <vt:lpstr>I  Overview</vt:lpstr>
      <vt:lpstr> II  Structure</vt:lpstr>
      <vt:lpstr>III  Goals</vt:lpstr>
    </vt:vector>
  </TitlesOfParts>
  <Company>Waseda University Enterprise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A.Fujita</dc:creator>
  <cp:lastModifiedBy>早稲田大学</cp:lastModifiedBy>
  <cp:revision>1448</cp:revision>
  <cp:lastPrinted>2013-11-19T02:09:59Z</cp:lastPrinted>
  <dcterms:created xsi:type="dcterms:W3CDTF">1995-06-17T23:31:02Z</dcterms:created>
  <dcterms:modified xsi:type="dcterms:W3CDTF">2014-02-21T00:46:19Z</dcterms:modified>
</cp:coreProperties>
</file>